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p:restoredTop sz="94660"/>
  </p:normalViewPr>
  <p:slideViewPr>
    <p:cSldViewPr>
      <p:cViewPr varScale="1">
        <p:scale>
          <a:sx n="60" d="100"/>
          <a:sy n="60" d="100"/>
        </p:scale>
        <p:origin x="-144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8686800"/>
            <a:ext cx="25823863" cy="25442863"/>
            <a:chOff x="0" y="-5472"/>
            <a:chExt cx="16267" cy="16027"/>
          </a:xfrm>
        </p:grpSpPr>
        <p:sp>
          <p:nvSpPr>
            <p:cNvPr id="2061" name="Rectangle 3"/>
            <p:cNvSpPr>
              <a:spLocks noChangeArrowheads="1" noChangeShapeType="1"/>
            </p:cNvSpPr>
            <p:nvPr/>
          </p:nvSpPr>
          <p:spPr bwMode="auto">
            <a:xfrm rot="-5400000">
              <a:off x="-1776" y="1776"/>
              <a:ext cx="4320" cy="768"/>
            </a:xfrm>
            <a:prstGeom prst="rect">
              <a:avLst/>
            </a:prstGeom>
            <a:solidFill>
              <a:srgbClr val="FF9900"/>
            </a:solidFill>
            <a:ln w="3175" algn="in">
              <a:noFill/>
              <a:miter lim="800000"/>
              <a:headEnd/>
              <a:tailEnd/>
            </a:ln>
          </p:spPr>
          <p:txBody>
            <a:bodyPr vert="eaVert" lIns="36576" tIns="36576" rIns="36576" bIns="36576"/>
            <a:lstStyle/>
            <a:p>
              <a:pPr algn="ctr"/>
              <a:endParaRPr lang="en-US"/>
            </a:p>
          </p:txBody>
        </p:sp>
        <p:sp>
          <p:nvSpPr>
            <p:cNvPr id="2062" name="AutoShape 4"/>
            <p:cNvSpPr>
              <a:spLocks noChangeArrowheads="1" noChangeShapeType="1"/>
            </p:cNvSpPr>
            <p:nvPr/>
          </p:nvSpPr>
          <p:spPr bwMode="auto">
            <a:xfrm flipH="1">
              <a:off x="336" y="-5472"/>
              <a:ext cx="15931" cy="16027"/>
            </a:xfrm>
            <a:custGeom>
              <a:avLst/>
              <a:gdLst>
                <a:gd name="T0" fmla="*/ 961 w 64000"/>
                <a:gd name="T1" fmla="*/ 343 h 64000"/>
                <a:gd name="T2" fmla="*/ 987 w 64000"/>
                <a:gd name="T3" fmla="*/ 503 h 64000"/>
                <a:gd name="T4" fmla="*/ 975 w 64000"/>
                <a:gd name="T5" fmla="*/ 615 h 64000"/>
                <a:gd name="T6" fmla="*/ 975 w 64000"/>
                <a:gd name="T7" fmla="*/ 615 h 64000"/>
                <a:gd name="T8" fmla="*/ 975 w 64000"/>
                <a:gd name="T9" fmla="*/ 615 h 64000"/>
                <a:gd name="T10" fmla="*/ 951 w 64000"/>
                <a:gd name="T11" fmla="*/ 615 h 64000"/>
                <a:gd name="T12" fmla="*/ 951 w 64000"/>
                <a:gd name="T13" fmla="*/ 343 h 64000"/>
                <a:gd name="T14" fmla="*/ 961 w 64000"/>
                <a:gd name="T15" fmla="*/ 343 h 64000"/>
                <a:gd name="T16" fmla="*/ 961 w 64000"/>
                <a:gd name="T17" fmla="*/ 343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61642 w 64000"/>
                <a:gd name="T28" fmla="*/ -10195 h 64000"/>
                <a:gd name="T29" fmla="*/ 62333 w 64000"/>
                <a:gd name="T30" fmla="*/ 7128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62333" y="21806"/>
                  </a:moveTo>
                  <a:cubicBezTo>
                    <a:pt x="63437" y="25091"/>
                    <a:pt x="64000" y="28534"/>
                    <a:pt x="64000" y="32000"/>
                  </a:cubicBezTo>
                  <a:cubicBezTo>
                    <a:pt x="64000" y="34399"/>
                    <a:pt x="63730" y="36790"/>
                    <a:pt x="63195" y="39129"/>
                  </a:cubicBezTo>
                  <a:cubicBezTo>
                    <a:pt x="63195" y="39129"/>
                    <a:pt x="63195" y="39129"/>
                    <a:pt x="63195" y="39130"/>
                  </a:cubicBezTo>
                  <a:lnTo>
                    <a:pt x="61641" y="39130"/>
                  </a:lnTo>
                  <a:lnTo>
                    <a:pt x="61641" y="21806"/>
                  </a:lnTo>
                  <a:lnTo>
                    <a:pt x="62332" y="21806"/>
                  </a:lnTo>
                  <a:cubicBezTo>
                    <a:pt x="62332" y="21806"/>
                    <a:pt x="62333" y="21806"/>
                    <a:pt x="62333" y="21806"/>
                  </a:cubicBezTo>
                  <a:close/>
                </a:path>
              </a:pathLst>
            </a:custGeom>
            <a:solidFill>
              <a:srgbClr val="FFFFFF"/>
            </a:solidFill>
            <a:ln w="9525" algn="ctr">
              <a:noFill/>
              <a:miter lim="800000"/>
              <a:headEnd/>
              <a:tailEnd/>
            </a:ln>
          </p:spPr>
          <p:txBody>
            <a:bodyPr lIns="36576" tIns="36576" rIns="36576" bIns="36576"/>
            <a:lstStyle/>
            <a:p>
              <a:endParaRPr lang="en-US"/>
            </a:p>
          </p:txBody>
        </p:sp>
        <p:grpSp>
          <p:nvGrpSpPr>
            <p:cNvPr id="3" name="Group 5"/>
            <p:cNvGrpSpPr>
              <a:grpSpLocks/>
            </p:cNvGrpSpPr>
            <p:nvPr/>
          </p:nvGrpSpPr>
          <p:grpSpPr bwMode="auto">
            <a:xfrm>
              <a:off x="432" y="672"/>
              <a:ext cx="523" cy="330"/>
              <a:chOff x="107496583" y="107204648"/>
              <a:chExt cx="661162" cy="360886"/>
            </a:xfrm>
          </p:grpSpPr>
          <p:sp>
            <p:nvSpPr>
              <p:cNvPr id="2064" name="Oval 6"/>
              <p:cNvSpPr>
                <a:spLocks noChangeArrowheads="1" noChangeShapeType="1"/>
              </p:cNvSpPr>
              <p:nvPr/>
            </p:nvSpPr>
            <p:spPr bwMode="auto">
              <a:xfrm>
                <a:off x="107578093" y="107489851"/>
                <a:ext cx="579652" cy="75683"/>
              </a:xfrm>
              <a:prstGeom prst="ellipse">
                <a:avLst/>
              </a:prstGeom>
              <a:gradFill rotWithShape="1">
                <a:gsLst>
                  <a:gs pos="0">
                    <a:srgbClr val="000000"/>
                  </a:gs>
                  <a:gs pos="100000">
                    <a:srgbClr val="FFFFFF"/>
                  </a:gs>
                </a:gsLst>
                <a:path path="shape">
                  <a:fillToRect l="50000" t="50000" r="50000" b="50000"/>
                </a:path>
              </a:gradFill>
              <a:ln w="9525" algn="in">
                <a:noFill/>
                <a:round/>
                <a:headEnd/>
                <a:tailEnd/>
              </a:ln>
            </p:spPr>
            <p:txBody>
              <a:bodyPr lIns="36576" tIns="36576" rIns="36576" bIns="36576"/>
              <a:lstStyle/>
              <a:p>
                <a:endParaRPr lang="en-US"/>
              </a:p>
            </p:txBody>
          </p:sp>
          <p:sp>
            <p:nvSpPr>
              <p:cNvPr id="2065" name="Oval 7"/>
              <p:cNvSpPr>
                <a:spLocks noChangeArrowheads="1" noChangeShapeType="1"/>
              </p:cNvSpPr>
              <p:nvPr/>
            </p:nvSpPr>
            <p:spPr bwMode="auto">
              <a:xfrm>
                <a:off x="107496583" y="107204648"/>
                <a:ext cx="222789" cy="222788"/>
              </a:xfrm>
              <a:prstGeom prst="ellipse">
                <a:avLst/>
              </a:prstGeom>
              <a:gradFill rotWithShape="1">
                <a:gsLst>
                  <a:gs pos="0">
                    <a:srgbClr val="F5FFE1"/>
                  </a:gs>
                  <a:gs pos="100000">
                    <a:srgbClr val="CCFF66"/>
                  </a:gs>
                </a:gsLst>
                <a:path path="rect">
                  <a:fillToRect r="100000" b="100000"/>
                </a:path>
              </a:gradFill>
              <a:ln w="9525" algn="in">
                <a:noFill/>
                <a:round/>
                <a:headEnd/>
                <a:tailEnd/>
              </a:ln>
            </p:spPr>
            <p:txBody>
              <a:bodyPr lIns="36576" tIns="36576" rIns="36576" bIns="36576"/>
              <a:lstStyle/>
              <a:p>
                <a:endParaRPr lang="en-US"/>
              </a:p>
            </p:txBody>
          </p:sp>
        </p:grpSp>
      </p:grpSp>
      <p:sp>
        <p:nvSpPr>
          <p:cNvPr id="2051" name="WordArt 10"/>
          <p:cNvSpPr>
            <a:spLocks noChangeArrowheads="1" noChangeShapeType="1" noTextEdit="1"/>
          </p:cNvSpPr>
          <p:nvPr/>
        </p:nvSpPr>
        <p:spPr bwMode="auto">
          <a:xfrm>
            <a:off x="2895600" y="4724400"/>
            <a:ext cx="3962400" cy="1104900"/>
          </a:xfrm>
          <a:prstGeom prst="rect">
            <a:avLst/>
          </a:prstGeom>
        </p:spPr>
        <p:txBody>
          <a:bodyPr wrap="none" fromWordArt="1">
            <a:prstTxWarp prst="textPlain">
              <a:avLst>
                <a:gd name="adj" fmla="val 50000"/>
              </a:avLst>
            </a:prstTxWarp>
          </a:bodyPr>
          <a:lstStyle/>
          <a:p>
            <a:pPr algn="ctr"/>
            <a:endParaRPr lang="en-US" sz="1200" b="1" kern="10" dirty="0">
              <a:ln w="9525">
                <a:solidFill>
                  <a:srgbClr val="000000"/>
                </a:solidFill>
                <a:round/>
                <a:headEnd/>
                <a:tailEnd/>
              </a:ln>
              <a:solidFill>
                <a:srgbClr val="FF00FF"/>
              </a:solidFill>
              <a:latin typeface="Times New Roman"/>
              <a:cs typeface="Times New Roman"/>
            </a:endParaRPr>
          </a:p>
        </p:txBody>
      </p:sp>
      <p:sp>
        <p:nvSpPr>
          <p:cNvPr id="2052" name="Line 11"/>
          <p:cNvSpPr>
            <a:spLocks noChangeShapeType="1"/>
          </p:cNvSpPr>
          <p:nvPr/>
        </p:nvSpPr>
        <p:spPr bwMode="auto">
          <a:xfrm>
            <a:off x="8991600" y="0"/>
            <a:ext cx="0" cy="6858000"/>
          </a:xfrm>
          <a:prstGeom prst="line">
            <a:avLst/>
          </a:prstGeom>
          <a:noFill/>
          <a:ln w="76200">
            <a:solidFill>
              <a:srgbClr val="FF9900"/>
            </a:solidFill>
            <a:round/>
            <a:headEnd/>
            <a:tailEnd/>
          </a:ln>
        </p:spPr>
        <p:txBody>
          <a:bodyPr/>
          <a:lstStyle/>
          <a:p>
            <a:endParaRPr lang="en-US"/>
          </a:p>
        </p:txBody>
      </p:sp>
      <p:sp>
        <p:nvSpPr>
          <p:cNvPr id="2053" name="Line 12"/>
          <p:cNvSpPr>
            <a:spLocks noChangeShapeType="1"/>
          </p:cNvSpPr>
          <p:nvPr/>
        </p:nvSpPr>
        <p:spPr bwMode="auto">
          <a:xfrm>
            <a:off x="8839200" y="533400"/>
            <a:ext cx="0" cy="6324600"/>
          </a:xfrm>
          <a:prstGeom prst="line">
            <a:avLst/>
          </a:prstGeom>
          <a:noFill/>
          <a:ln w="76200">
            <a:solidFill>
              <a:srgbClr val="FF9900"/>
            </a:solidFill>
            <a:round/>
            <a:headEnd/>
            <a:tailEnd/>
          </a:ln>
        </p:spPr>
        <p:txBody>
          <a:bodyPr/>
          <a:lstStyle/>
          <a:p>
            <a:endParaRPr lang="en-US"/>
          </a:p>
        </p:txBody>
      </p:sp>
      <p:sp>
        <p:nvSpPr>
          <p:cNvPr id="2054" name="Line 13"/>
          <p:cNvSpPr>
            <a:spLocks noChangeShapeType="1"/>
          </p:cNvSpPr>
          <p:nvPr/>
        </p:nvSpPr>
        <p:spPr bwMode="auto">
          <a:xfrm>
            <a:off x="8686800" y="1219200"/>
            <a:ext cx="0" cy="5638800"/>
          </a:xfrm>
          <a:prstGeom prst="line">
            <a:avLst/>
          </a:prstGeom>
          <a:noFill/>
          <a:ln w="76200">
            <a:solidFill>
              <a:srgbClr val="FF9900"/>
            </a:solidFill>
            <a:round/>
            <a:headEnd/>
            <a:tailEnd/>
          </a:ln>
        </p:spPr>
        <p:txBody>
          <a:bodyPr/>
          <a:lstStyle/>
          <a:p>
            <a:endParaRPr lang="en-US"/>
          </a:p>
        </p:txBody>
      </p:sp>
      <p:sp>
        <p:nvSpPr>
          <p:cNvPr id="2056" name="WordArt 20"/>
          <p:cNvSpPr>
            <a:spLocks noChangeArrowheads="1" noChangeShapeType="1" noTextEdit="1"/>
          </p:cNvSpPr>
          <p:nvPr/>
        </p:nvSpPr>
        <p:spPr bwMode="auto">
          <a:xfrm>
            <a:off x="1752600" y="2133600"/>
            <a:ext cx="6172200" cy="361950"/>
          </a:xfrm>
          <a:prstGeom prst="rect">
            <a:avLst/>
          </a:prstGeom>
        </p:spPr>
        <p:txBody>
          <a:bodyPr wrap="none" fromWordArt="1">
            <a:prstTxWarp prst="textPlain">
              <a:avLst>
                <a:gd name="adj" fmla="val 50000"/>
              </a:avLst>
            </a:prstTxWarp>
          </a:bodyPr>
          <a:lstStyle/>
          <a:p>
            <a:pPr algn="ctr"/>
            <a:r>
              <a:rPr lang="en-US" sz="2400" kern="10">
                <a:ln w="9525">
                  <a:solidFill>
                    <a:srgbClr val="000000"/>
                  </a:solidFill>
                  <a:round/>
                  <a:headEnd/>
                  <a:tailEnd/>
                </a:ln>
                <a:solidFill>
                  <a:schemeClr val="accent2"/>
                </a:solidFill>
                <a:latin typeface="Book Antiqua"/>
              </a:rPr>
              <a:t>GUIDE TO TECHNICAL PAPER WRITING</a:t>
            </a:r>
          </a:p>
        </p:txBody>
      </p:sp>
      <p:grpSp>
        <p:nvGrpSpPr>
          <p:cNvPr id="4" name="Group 22"/>
          <p:cNvGrpSpPr>
            <a:grpSpLocks/>
          </p:cNvGrpSpPr>
          <p:nvPr/>
        </p:nvGrpSpPr>
        <p:grpSpPr bwMode="auto">
          <a:xfrm>
            <a:off x="3276600" y="838200"/>
            <a:ext cx="4876800" cy="2647950"/>
            <a:chOff x="107213394" y="108013500"/>
            <a:chExt cx="6400806" cy="3394263"/>
          </a:xfrm>
        </p:grpSpPr>
        <p:sp>
          <p:nvSpPr>
            <p:cNvPr id="2058" name="WordArt 23"/>
            <p:cNvSpPr>
              <a:spLocks noChangeArrowheads="1" noChangeShapeType="1" noTextEdit="1"/>
            </p:cNvSpPr>
            <p:nvPr/>
          </p:nvSpPr>
          <p:spPr bwMode="auto">
            <a:xfrm>
              <a:off x="110385225" y="108013500"/>
              <a:ext cx="3228975" cy="419100"/>
            </a:xfrm>
            <a:prstGeom prst="rect">
              <a:avLst/>
            </a:prstGeom>
          </p:spPr>
          <p:txBody>
            <a:bodyPr wrap="none" fromWordArt="1">
              <a:prstTxWarp prst="textPlain">
                <a:avLst>
                  <a:gd name="adj" fmla="val 50000"/>
                </a:avLst>
              </a:prstTxWarp>
            </a:bodyPr>
            <a:lstStyle/>
            <a:p>
              <a:pPr algn="ctr"/>
              <a:endParaRPr lang="en-US" sz="2000" kern="10">
                <a:ln w="9525" algn="ctr">
                  <a:solidFill>
                    <a:srgbClr val="000000"/>
                  </a:solidFill>
                  <a:round/>
                  <a:headEnd/>
                  <a:tailEnd/>
                </a:ln>
                <a:solidFill>
                  <a:srgbClr val="6633FF"/>
                </a:solidFill>
                <a:latin typeface="AardvarkBold"/>
              </a:endParaRPr>
            </a:p>
          </p:txBody>
        </p:sp>
        <p:sp>
          <p:nvSpPr>
            <p:cNvPr id="2059" name="WordArt 24"/>
            <p:cNvSpPr>
              <a:spLocks noChangeArrowheads="1" noChangeShapeType="1" noTextEdit="1"/>
            </p:cNvSpPr>
            <p:nvPr/>
          </p:nvSpPr>
          <p:spPr bwMode="auto">
            <a:xfrm>
              <a:off x="107213394" y="110845788"/>
              <a:ext cx="3200399" cy="561975"/>
            </a:xfrm>
            <a:prstGeom prst="rect">
              <a:avLst/>
            </a:prstGeom>
          </p:spPr>
          <p:txBody>
            <a:bodyPr wrap="none" fromWordArt="1">
              <a:prstTxWarp prst="textPlain">
                <a:avLst>
                  <a:gd name="adj" fmla="val 50000"/>
                </a:avLst>
              </a:prstTxWarp>
            </a:bodyPr>
            <a:lstStyle/>
            <a:p>
              <a:pPr algn="ctr"/>
              <a:r>
                <a:rPr lang="en-US" sz="2800" kern="10">
                  <a:ln w="9525" algn="ctr">
                    <a:solidFill>
                      <a:srgbClr val="000000"/>
                    </a:solidFill>
                    <a:round/>
                    <a:headEnd/>
                    <a:tailEnd/>
                  </a:ln>
                  <a:solidFill>
                    <a:srgbClr val="00B050"/>
                  </a:solidFill>
                  <a:latin typeface="AardvarkBold"/>
                </a:rPr>
                <a:t>GOOD PRACTICES</a:t>
              </a:r>
            </a:p>
          </p:txBody>
        </p:sp>
        <p:sp>
          <p:nvSpPr>
            <p:cNvPr id="2060" name="WordArt 25"/>
            <p:cNvSpPr>
              <a:spLocks noChangeArrowheads="1" noChangeShapeType="1" noTextEdit="1"/>
            </p:cNvSpPr>
            <p:nvPr/>
          </p:nvSpPr>
          <p:spPr bwMode="auto">
            <a:xfrm>
              <a:off x="107813475" y="109327950"/>
              <a:ext cx="5800725" cy="419100"/>
            </a:xfrm>
            <a:prstGeom prst="rect">
              <a:avLst/>
            </a:prstGeom>
          </p:spPr>
          <p:txBody>
            <a:bodyPr wrap="none" fromWordArt="1">
              <a:prstTxWarp prst="textPlain">
                <a:avLst>
                  <a:gd name="adj" fmla="val 50000"/>
                </a:avLst>
              </a:prstTxWarp>
            </a:bodyPr>
            <a:lstStyle/>
            <a:p>
              <a:pPr algn="ctr"/>
              <a:endParaRPr lang="en-US" sz="2000" kern="10">
                <a:ln w="9525" algn="ctr">
                  <a:solidFill>
                    <a:srgbClr val="000000"/>
                  </a:solidFill>
                  <a:round/>
                  <a:headEnd/>
                  <a:tailEnd/>
                </a:ln>
                <a:solidFill>
                  <a:srgbClr val="6633FF"/>
                </a:solidFill>
                <a:latin typeface="AardvarkBold"/>
              </a:endParaRPr>
            </a:p>
          </p:txBody>
        </p:sp>
      </p:grpSp>
      <p:sp>
        <p:nvSpPr>
          <p:cNvPr id="18" name="TextBox 17"/>
          <p:cNvSpPr txBox="1"/>
          <p:nvPr/>
        </p:nvSpPr>
        <p:spPr>
          <a:xfrm>
            <a:off x="2514600" y="4572000"/>
            <a:ext cx="4648200" cy="646331"/>
          </a:xfrm>
          <a:prstGeom prst="rect">
            <a:avLst/>
          </a:prstGeom>
          <a:noFill/>
        </p:spPr>
        <p:txBody>
          <a:bodyPr wrap="square" rtlCol="0">
            <a:spAutoFit/>
          </a:bodyPr>
          <a:lstStyle/>
          <a:p>
            <a:pPr algn="ctr"/>
            <a:r>
              <a:rPr lang="en-US" sz="3600" b="1" dirty="0" smtClean="0">
                <a:solidFill>
                  <a:srgbClr val="002060"/>
                </a:solidFill>
                <a:latin typeface="Times New Roman" pitchFamily="18" charset="0"/>
                <a:cs typeface="Times New Roman" pitchFamily="18" charset="0"/>
              </a:rPr>
              <a:t>Dr. William Kao</a:t>
            </a:r>
            <a:endParaRPr lang="en-US" sz="36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447800" y="274638"/>
            <a:ext cx="7391400" cy="1143000"/>
          </a:xfrm>
        </p:spPr>
        <p:txBody>
          <a:bodyPr>
            <a:normAutofit fontScale="90000"/>
          </a:bodyPr>
          <a:lstStyle/>
          <a:p>
            <a:pPr eaLnBrk="1" hangingPunct="1">
              <a:defRPr/>
            </a:pPr>
            <a:r>
              <a:rPr lang="en-US" dirty="0" smtClean="0">
                <a:latin typeface="Aquaduct" pitchFamily="2" charset="0"/>
              </a:rPr>
              <a:t>WRITING THE ABSTRACT</a:t>
            </a:r>
            <a:r>
              <a:rPr lang="en-US" dirty="0" smtClean="0">
                <a:latin typeface="Book Antiqua" pitchFamily="18" charset="0"/>
              </a:rPr>
              <a:t/>
            </a:r>
            <a:br>
              <a:rPr lang="en-US" dirty="0" smtClean="0">
                <a:latin typeface="Book Antiqua" pitchFamily="18" charset="0"/>
              </a:rPr>
            </a:br>
            <a:endParaRPr lang="en-US" sz="3600" dirty="0" smtClean="0">
              <a:latin typeface="Book Antiqua" pitchFamily="18" charset="0"/>
            </a:endParaRPr>
          </a:p>
        </p:txBody>
      </p:sp>
      <p:sp>
        <p:nvSpPr>
          <p:cNvPr id="14339" name="Rectangle 3"/>
          <p:cNvSpPr>
            <a:spLocks noGrp="1" noChangeArrowheads="1"/>
          </p:cNvSpPr>
          <p:nvPr>
            <p:ph type="body" idx="1"/>
          </p:nvPr>
        </p:nvSpPr>
        <p:spPr>
          <a:xfrm>
            <a:off x="457200" y="1828800"/>
            <a:ext cx="8229600" cy="4525963"/>
          </a:xfrm>
        </p:spPr>
        <p:txBody>
          <a:bodyPr/>
          <a:lstStyle/>
          <a:p>
            <a:pPr marL="571500" eaLnBrk="1" hangingPunct="1">
              <a:buFont typeface="Wingdings" pitchFamily="2" charset="2"/>
              <a:buNone/>
            </a:pPr>
            <a:r>
              <a:rPr lang="en-US" smtClean="0">
                <a:latin typeface="Book Antiqua" pitchFamily="18" charset="0"/>
              </a:rPr>
              <a:t>An abstract elaborates the same items as indicated by the Title:</a:t>
            </a:r>
          </a:p>
          <a:p>
            <a:pPr marL="971550" lvl="1" eaLnBrk="1" hangingPunct="1"/>
            <a:r>
              <a:rPr lang="en-US" smtClean="0">
                <a:latin typeface="Book Antiqua" pitchFamily="18" charset="0"/>
              </a:rPr>
              <a:t>The </a:t>
            </a:r>
            <a:r>
              <a:rPr lang="en-US" smtClean="0">
                <a:solidFill>
                  <a:srgbClr val="FF3300"/>
                </a:solidFill>
                <a:latin typeface="Book Antiqua" pitchFamily="18" charset="0"/>
              </a:rPr>
              <a:t>systems</a:t>
            </a:r>
            <a:r>
              <a:rPr lang="en-US" smtClean="0">
                <a:latin typeface="Book Antiqua" pitchFamily="18" charset="0"/>
              </a:rPr>
              <a:t> you are working on</a:t>
            </a:r>
          </a:p>
          <a:p>
            <a:pPr marL="971550" lvl="1" eaLnBrk="1" hangingPunct="1"/>
            <a:r>
              <a:rPr lang="en-US" smtClean="0">
                <a:latin typeface="Book Antiqua" pitchFamily="18" charset="0"/>
              </a:rPr>
              <a:t>The </a:t>
            </a:r>
            <a:r>
              <a:rPr lang="en-US" smtClean="0">
                <a:solidFill>
                  <a:srgbClr val="FF3300"/>
                </a:solidFill>
                <a:latin typeface="Book Antiqua" pitchFamily="18" charset="0"/>
              </a:rPr>
              <a:t>problems</a:t>
            </a:r>
            <a:r>
              <a:rPr lang="en-US" smtClean="0">
                <a:latin typeface="Book Antiqua" pitchFamily="18" charset="0"/>
              </a:rPr>
              <a:t> you are solving</a:t>
            </a:r>
          </a:p>
          <a:p>
            <a:pPr marL="971550" lvl="1" eaLnBrk="1" hangingPunct="1"/>
            <a:r>
              <a:rPr lang="en-US" smtClean="0">
                <a:latin typeface="Book Antiqua" pitchFamily="18" charset="0"/>
              </a:rPr>
              <a:t>Your </a:t>
            </a:r>
            <a:r>
              <a:rPr lang="en-US" smtClean="0">
                <a:solidFill>
                  <a:srgbClr val="FF3300"/>
                </a:solidFill>
                <a:latin typeface="Book Antiqua" pitchFamily="18" charset="0"/>
              </a:rPr>
              <a:t>achievements,</a:t>
            </a:r>
          </a:p>
          <a:p>
            <a:pPr marL="971550" lvl="1" eaLnBrk="1" hangingPunct="1"/>
            <a:r>
              <a:rPr lang="en-US" smtClean="0">
                <a:latin typeface="Book Antiqua" pitchFamily="18" charset="0"/>
              </a:rPr>
              <a:t>Your </a:t>
            </a:r>
            <a:r>
              <a:rPr lang="en-US" smtClean="0">
                <a:solidFill>
                  <a:srgbClr val="FF3300"/>
                </a:solidFill>
                <a:latin typeface="Book Antiqua" pitchFamily="18" charset="0"/>
              </a:rPr>
              <a:t>methodology</a:t>
            </a:r>
          </a:p>
          <a:p>
            <a:pPr marL="571500" eaLnBrk="1" hangingPunct="1">
              <a:buFont typeface="Wingdings" pitchFamily="2" charset="2"/>
              <a:buNone/>
            </a:pPr>
            <a:endParaRPr lang="en-US" smtClean="0">
              <a:latin typeface="Book Antiqua" pitchFamily="18" charset="0"/>
            </a:endParaRPr>
          </a:p>
          <a:p>
            <a:pPr marL="571500" eaLnBrk="1" hangingPunct="1">
              <a:buFont typeface="Wingdings" pitchFamily="2" charset="2"/>
              <a:buNone/>
            </a:pPr>
            <a:r>
              <a:rPr lang="en-US" smtClean="0">
                <a:latin typeface="Book Antiqua" pitchFamily="18" charset="0"/>
              </a:rPr>
              <a:t>Elaborate each point in 1 or 2 sentences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sz="3600" dirty="0" smtClean="0">
                <a:latin typeface="Book Antiqua" pitchFamily="18" charset="0"/>
              </a:rPr>
              <a:t>SAMPLE ABSTRACT </a:t>
            </a:r>
          </a:p>
        </p:txBody>
      </p:sp>
      <p:sp>
        <p:nvSpPr>
          <p:cNvPr id="15363" name="Rectangle 3"/>
          <p:cNvSpPr>
            <a:spLocks noGrp="1" noChangeArrowheads="1"/>
          </p:cNvSpPr>
          <p:nvPr>
            <p:ph type="body" idx="1"/>
          </p:nvPr>
        </p:nvSpPr>
        <p:spPr>
          <a:xfrm>
            <a:off x="1219200" y="1676400"/>
            <a:ext cx="7391400" cy="4648200"/>
          </a:xfrm>
        </p:spPr>
        <p:txBody>
          <a:bodyPr/>
          <a:lstStyle/>
          <a:p>
            <a:pPr marL="0" indent="0" algn="just">
              <a:lnSpc>
                <a:spcPct val="80000"/>
              </a:lnSpc>
              <a:buNone/>
            </a:pPr>
            <a:r>
              <a:rPr lang="en-US" sz="2400" smtClean="0"/>
              <a:t>Abstract: </a:t>
            </a:r>
          </a:p>
          <a:p>
            <a:pPr marL="0" indent="0" algn="just">
              <a:lnSpc>
                <a:spcPct val="80000"/>
              </a:lnSpc>
              <a:buNone/>
            </a:pPr>
            <a:r>
              <a:rPr lang="en-US" sz="2400" smtClean="0"/>
              <a:t>With </a:t>
            </a:r>
            <a:r>
              <a:rPr lang="en-US" sz="2400" dirty="0" smtClean="0"/>
              <a:t>the increase in circuit performance (higher speeds) and density (smaller feature size) in deep submicron (DSM) designs interconnect parasitic effects are increasingly becoming more important. This paper first surveys the state of the art in parasitic extraction for  resistance, capacitance and inductance. The paper then covers other related issues such as interconnect modeling, model order reduction, delay calculation and signal integrity issues such as crosstalk. Some future trends on parasitic extraction, model reduction and interconnect modeling  are discussed and  a  fairly complete list of references is  given.</a:t>
            </a:r>
          </a:p>
          <a:p>
            <a:pPr marL="0" indent="0" algn="just" eaLnBrk="1" hangingPunct="1">
              <a:lnSpc>
                <a:spcPct val="80000"/>
              </a:lnSpc>
              <a:buFont typeface="Wingdings" pitchFamily="2" charset="2"/>
              <a:buNone/>
            </a:pPr>
            <a:endParaRPr lang="en-US" sz="2400" dirty="0" smtClean="0">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066800" y="304800"/>
            <a:ext cx="7696200" cy="1143000"/>
          </a:xfrm>
        </p:spPr>
        <p:txBody>
          <a:bodyPr/>
          <a:lstStyle/>
          <a:p>
            <a:pPr eaLnBrk="1" hangingPunct="1">
              <a:defRPr/>
            </a:pPr>
            <a:r>
              <a:rPr lang="en-US" dirty="0" smtClean="0">
                <a:latin typeface="Aquaduct" pitchFamily="2" charset="0"/>
              </a:rPr>
              <a:t>WRITING THE INTRODUCTION</a:t>
            </a:r>
          </a:p>
        </p:txBody>
      </p:sp>
      <p:sp>
        <p:nvSpPr>
          <p:cNvPr id="16387" name="Rectangle 3"/>
          <p:cNvSpPr>
            <a:spLocks noGrp="1" noChangeArrowheads="1"/>
          </p:cNvSpPr>
          <p:nvPr>
            <p:ph type="body" idx="1"/>
          </p:nvPr>
        </p:nvSpPr>
        <p:spPr>
          <a:xfrm>
            <a:off x="1371600" y="1371600"/>
            <a:ext cx="7315200" cy="4525963"/>
          </a:xfrm>
        </p:spPr>
        <p:txBody>
          <a:bodyPr/>
          <a:lstStyle/>
          <a:p>
            <a:pPr marL="609600" indent="-609600" eaLnBrk="1" hangingPunct="1">
              <a:lnSpc>
                <a:spcPct val="90000"/>
              </a:lnSpc>
              <a:buFont typeface="Wingdings" pitchFamily="2" charset="2"/>
              <a:buNone/>
            </a:pPr>
            <a:r>
              <a:rPr lang="en-US" sz="2800" smtClean="0">
                <a:latin typeface="Book Antiqua" pitchFamily="18" charset="0"/>
              </a:rPr>
              <a:t>Introduction section should clearly describe:</a:t>
            </a:r>
          </a:p>
          <a:p>
            <a:pPr marL="609600" indent="-609600" eaLnBrk="1" hangingPunct="1">
              <a:lnSpc>
                <a:spcPct val="90000"/>
              </a:lnSpc>
              <a:buFontTx/>
              <a:buAutoNum type="arabicPeriod"/>
            </a:pPr>
            <a:r>
              <a:rPr lang="en-US" sz="2800" smtClean="0">
                <a:latin typeface="Book Antiqua" pitchFamily="18" charset="0"/>
              </a:rPr>
              <a:t>The scope of area of research</a:t>
            </a:r>
          </a:p>
          <a:p>
            <a:pPr marL="609600" indent="-609600" eaLnBrk="1" hangingPunct="1">
              <a:lnSpc>
                <a:spcPct val="90000"/>
              </a:lnSpc>
              <a:buFontTx/>
              <a:buAutoNum type="arabicPeriod"/>
            </a:pPr>
            <a:r>
              <a:rPr lang="en-US" sz="2800" smtClean="0">
                <a:latin typeface="Book Antiqua" pitchFamily="18" charset="0"/>
              </a:rPr>
              <a:t>Motivation factor: The importance of the area of research</a:t>
            </a:r>
          </a:p>
          <a:p>
            <a:pPr marL="609600" indent="-609600" eaLnBrk="1" hangingPunct="1">
              <a:lnSpc>
                <a:spcPct val="90000"/>
              </a:lnSpc>
              <a:buFontTx/>
              <a:buAutoNum type="arabicPeriod"/>
            </a:pPr>
            <a:r>
              <a:rPr lang="en-US" sz="2800" smtClean="0">
                <a:latin typeface="Book Antiqua" pitchFamily="18" charset="0"/>
              </a:rPr>
              <a:t>Problem Statement: The specific problems you attempt to solve</a:t>
            </a:r>
          </a:p>
          <a:p>
            <a:pPr marL="609600" indent="-609600" eaLnBrk="1" hangingPunct="1">
              <a:lnSpc>
                <a:spcPct val="90000"/>
              </a:lnSpc>
              <a:buFontTx/>
              <a:buAutoNum type="arabicPeriod"/>
            </a:pPr>
            <a:r>
              <a:rPr lang="en-US" sz="2800" smtClean="0">
                <a:latin typeface="Book Antiqua" pitchFamily="18" charset="0"/>
              </a:rPr>
              <a:t>Critical Review: Weaknesses of existing solutions</a:t>
            </a:r>
          </a:p>
          <a:p>
            <a:pPr marL="609600" indent="-609600" eaLnBrk="1" hangingPunct="1">
              <a:lnSpc>
                <a:spcPct val="90000"/>
              </a:lnSpc>
              <a:buFontTx/>
              <a:buAutoNum type="arabicPeriod"/>
            </a:pPr>
            <a:r>
              <a:rPr lang="en-US" sz="2800" smtClean="0">
                <a:latin typeface="Book Antiqua" pitchFamily="18" charset="0"/>
              </a:rPr>
              <a:t>The achievements (main results)</a:t>
            </a:r>
          </a:p>
          <a:p>
            <a:pPr marL="609600" indent="-609600" eaLnBrk="1" hangingPunct="1">
              <a:lnSpc>
                <a:spcPct val="90000"/>
              </a:lnSpc>
              <a:buFontTx/>
              <a:buAutoNum type="arabicPeriod"/>
            </a:pPr>
            <a:r>
              <a:rPr lang="en-US" sz="2800" smtClean="0">
                <a:latin typeface="Book Antiqua" pitchFamily="18" charset="0"/>
              </a:rPr>
              <a:t>The methodology (in brief)</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dirty="0" smtClean="0">
                <a:latin typeface="Aquaduct" pitchFamily="2" charset="0"/>
              </a:rPr>
              <a:t>THE MAIN BODY</a:t>
            </a:r>
          </a:p>
        </p:txBody>
      </p:sp>
      <p:sp>
        <p:nvSpPr>
          <p:cNvPr id="18435" name="Rectangle 3"/>
          <p:cNvSpPr>
            <a:spLocks noGrp="1" noChangeArrowheads="1"/>
          </p:cNvSpPr>
          <p:nvPr>
            <p:ph type="body" idx="1"/>
          </p:nvPr>
        </p:nvSpPr>
        <p:spPr/>
        <p:txBody>
          <a:bodyPr/>
          <a:lstStyle/>
          <a:p>
            <a:pPr marL="609600" indent="-609600" eaLnBrk="1" hangingPunct="1">
              <a:buFontTx/>
              <a:buAutoNum type="arabicPeriod"/>
            </a:pPr>
            <a:r>
              <a:rPr lang="en-US" smtClean="0">
                <a:latin typeface="Book Antiqua" pitchFamily="18" charset="0"/>
              </a:rPr>
              <a:t>THEORY</a:t>
            </a:r>
          </a:p>
          <a:p>
            <a:pPr marL="609600" indent="-609600" eaLnBrk="1" hangingPunct="1">
              <a:buFontTx/>
              <a:buAutoNum type="arabicPeriod"/>
            </a:pPr>
            <a:r>
              <a:rPr lang="en-US" smtClean="0">
                <a:latin typeface="Book Antiqua" pitchFamily="18" charset="0"/>
              </a:rPr>
              <a:t>METHODOLOGY: SIMULATION and/or EXPERIMENTAL DESIGNS</a:t>
            </a:r>
          </a:p>
          <a:p>
            <a:pPr marL="609600" indent="-609600" eaLnBrk="1" hangingPunct="1">
              <a:buFontTx/>
              <a:buAutoNum type="arabicPeriod"/>
            </a:pPr>
            <a:r>
              <a:rPr lang="en-US" smtClean="0">
                <a:latin typeface="Book Antiqua" pitchFamily="18" charset="0"/>
              </a:rPr>
              <a:t>RESULTS AND DISCUSSIONS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3600" smtClean="0">
                <a:latin typeface="Book Antiqua" pitchFamily="18" charset="0"/>
              </a:rPr>
              <a:t>WRITING THE THEORY</a:t>
            </a:r>
          </a:p>
        </p:txBody>
      </p:sp>
      <p:sp>
        <p:nvSpPr>
          <p:cNvPr id="19459" name="Rectangle 3"/>
          <p:cNvSpPr>
            <a:spLocks noGrp="1" noChangeArrowheads="1"/>
          </p:cNvSpPr>
          <p:nvPr>
            <p:ph type="body" idx="1"/>
          </p:nvPr>
        </p:nvSpPr>
        <p:spPr/>
        <p:txBody>
          <a:bodyPr/>
          <a:lstStyle/>
          <a:p>
            <a:pPr marL="990600" lvl="1" indent="-533400" eaLnBrk="1" hangingPunct="1">
              <a:buFont typeface="Wingdings" pitchFamily="2" charset="2"/>
              <a:buBlip>
                <a:blip r:embed="rId2"/>
              </a:buBlip>
            </a:pPr>
            <a:r>
              <a:rPr lang="en-US" smtClean="0">
                <a:solidFill>
                  <a:schemeClr val="tx1"/>
                </a:solidFill>
                <a:latin typeface="Book Antiqua" pitchFamily="18" charset="0"/>
              </a:rPr>
              <a:t>Compulsory if your results involve modification of the existing theory/model, Optional otherwise </a:t>
            </a:r>
          </a:p>
          <a:p>
            <a:pPr marL="990600" lvl="1" indent="-533400" eaLnBrk="1" hangingPunct="1">
              <a:buFont typeface="Wingdings" pitchFamily="2" charset="2"/>
              <a:buBlip>
                <a:blip r:embed="rId2"/>
              </a:buBlip>
            </a:pPr>
            <a:r>
              <a:rPr lang="en-US" smtClean="0">
                <a:solidFill>
                  <a:schemeClr val="tx1"/>
                </a:solidFill>
                <a:latin typeface="Book Antiqua" pitchFamily="18" charset="0"/>
              </a:rPr>
              <a:t>Provide the main equations relating to the parameters you are presenting</a:t>
            </a:r>
          </a:p>
          <a:p>
            <a:pPr marL="990600" lvl="1" indent="-533400" eaLnBrk="1" hangingPunct="1">
              <a:buFont typeface="Wingdings" pitchFamily="2" charset="2"/>
              <a:buBlip>
                <a:blip r:embed="rId2"/>
              </a:buBlip>
            </a:pPr>
            <a:r>
              <a:rPr lang="en-US" smtClean="0">
                <a:solidFill>
                  <a:schemeClr val="tx1"/>
                </a:solidFill>
                <a:latin typeface="Book Antiqua" pitchFamily="18" charset="0"/>
              </a:rPr>
              <a:t>Describe how you have modified/improved the equations suiting to your design</a:t>
            </a:r>
          </a:p>
          <a:p>
            <a:pPr marL="990600" lvl="1" indent="-533400" eaLnBrk="1" hangingPunct="1">
              <a:buFont typeface="Wingdings" pitchFamily="2" charset="2"/>
              <a:buBlip>
                <a:blip r:embed="rId2"/>
              </a:buBlip>
            </a:pPr>
            <a:r>
              <a:rPr lang="en-US" smtClean="0">
                <a:solidFill>
                  <a:schemeClr val="tx1"/>
                </a:solidFill>
                <a:latin typeface="Book Antiqua" pitchFamily="18" charset="0"/>
              </a:rPr>
              <a:t>Show the derivation sufficiently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14400" y="274638"/>
            <a:ext cx="8077200" cy="1143000"/>
          </a:xfrm>
        </p:spPr>
        <p:txBody>
          <a:bodyPr>
            <a:normAutofit fontScale="90000"/>
          </a:bodyPr>
          <a:lstStyle/>
          <a:p>
            <a:pPr eaLnBrk="1" hangingPunct="1">
              <a:defRPr/>
            </a:pPr>
            <a:r>
              <a:rPr lang="en-US" sz="3200" smtClean="0">
                <a:latin typeface="Book Antiqua" pitchFamily="18" charset="0"/>
              </a:rPr>
              <a:t>WRITING THE SIMULATION/EXPERIMENTAL DESIGN (SET-UP)</a:t>
            </a:r>
          </a:p>
        </p:txBody>
      </p:sp>
      <p:sp>
        <p:nvSpPr>
          <p:cNvPr id="20483" name="Rectangle 3"/>
          <p:cNvSpPr>
            <a:spLocks noGrp="1" noChangeArrowheads="1"/>
          </p:cNvSpPr>
          <p:nvPr>
            <p:ph type="body" idx="1"/>
          </p:nvPr>
        </p:nvSpPr>
        <p:spPr>
          <a:xfrm>
            <a:off x="914400" y="1676400"/>
            <a:ext cx="7772400" cy="4876800"/>
          </a:xfrm>
        </p:spPr>
        <p:txBody>
          <a:bodyPr>
            <a:normAutofit lnSpcReduction="10000"/>
          </a:bodyPr>
          <a:lstStyle/>
          <a:p>
            <a:pPr eaLnBrk="1" hangingPunct="1">
              <a:buFont typeface="Wingdings" pitchFamily="2" charset="2"/>
              <a:buBlip>
                <a:blip r:embed="rId2"/>
              </a:buBlip>
            </a:pPr>
            <a:r>
              <a:rPr lang="en-US" sz="2400" smtClean="0">
                <a:latin typeface="Book Antiqua" pitchFamily="18" charset="0"/>
              </a:rPr>
              <a:t>Describe how the design works i.e the working principle of the design</a:t>
            </a:r>
          </a:p>
          <a:p>
            <a:pPr eaLnBrk="1" hangingPunct="1">
              <a:buFont typeface="Wingdings" pitchFamily="2" charset="2"/>
              <a:buBlip>
                <a:blip r:embed="rId2"/>
              </a:buBlip>
            </a:pPr>
            <a:r>
              <a:rPr lang="en-US" sz="2400" smtClean="0">
                <a:latin typeface="Book Antiqua" pitchFamily="18" charset="0"/>
              </a:rPr>
              <a:t>Describe the components used especially the important ones</a:t>
            </a:r>
          </a:p>
          <a:p>
            <a:pPr eaLnBrk="1" hangingPunct="1">
              <a:buFont typeface="Wingdings" pitchFamily="2" charset="2"/>
              <a:buBlip>
                <a:blip r:embed="rId2"/>
              </a:buBlip>
            </a:pPr>
            <a:r>
              <a:rPr lang="en-US" sz="2400" smtClean="0">
                <a:latin typeface="Book Antiqua" pitchFamily="18" charset="0"/>
              </a:rPr>
              <a:t>Describe how the design is different from others (existing ones)</a:t>
            </a:r>
          </a:p>
          <a:p>
            <a:pPr eaLnBrk="1" hangingPunct="1">
              <a:buFont typeface="Wingdings" pitchFamily="2" charset="2"/>
              <a:buBlip>
                <a:blip r:embed="rId2"/>
              </a:buBlip>
            </a:pPr>
            <a:r>
              <a:rPr lang="en-US" sz="2400" smtClean="0">
                <a:latin typeface="Book Antiqua" pitchFamily="18" charset="0"/>
              </a:rPr>
              <a:t>Highlight the design advantages i.e in terms of simplicity, cost etc.</a:t>
            </a:r>
          </a:p>
          <a:p>
            <a:pPr eaLnBrk="1" hangingPunct="1">
              <a:buFont typeface="Wingdings" pitchFamily="2" charset="2"/>
              <a:buBlip>
                <a:blip r:embed="rId2"/>
              </a:buBlip>
            </a:pPr>
            <a:r>
              <a:rPr lang="en-US" sz="2400" smtClean="0">
                <a:latin typeface="Book Antiqua" pitchFamily="18" charset="0"/>
              </a:rPr>
              <a:t>Provide the specification of the system design/set-up in running texts or in tabular forms.</a:t>
            </a:r>
          </a:p>
          <a:p>
            <a:pPr eaLnBrk="1" hangingPunct="1">
              <a:buFont typeface="Wingdings" pitchFamily="2" charset="2"/>
              <a:buBlip>
                <a:blip r:embed="rId2"/>
              </a:buBlip>
            </a:pPr>
            <a:r>
              <a:rPr lang="en-US" sz="2400" smtClean="0">
                <a:latin typeface="Book Antiqua" pitchFamily="18" charset="0"/>
              </a:rPr>
              <a:t>Describe the assumptions made  (sometimes, certain devices are used to simulate real environments</a:t>
            </a:r>
            <a:r>
              <a:rPr lang="en-US" smtClean="0">
                <a:latin typeface="Book Antiqua" pitchFamily="18" charset="0"/>
              </a:rPr>
              <a:t>)</a:t>
            </a:r>
            <a:endParaRPr lang="en-US" sz="2400" smtClean="0">
              <a:latin typeface="Book Antiqua"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eaLnBrk="1" hangingPunct="1">
              <a:defRPr/>
            </a:pPr>
            <a:r>
              <a:rPr lang="en-US" sz="3600" smtClean="0">
                <a:latin typeface="Book Antiqua" pitchFamily="18" charset="0"/>
              </a:rPr>
              <a:t>WRITING THE RESULTS AND DISCUSSIONS</a:t>
            </a:r>
          </a:p>
        </p:txBody>
      </p:sp>
      <p:sp>
        <p:nvSpPr>
          <p:cNvPr id="21507" name="Rectangle 3"/>
          <p:cNvSpPr>
            <a:spLocks noGrp="1" noChangeArrowheads="1"/>
          </p:cNvSpPr>
          <p:nvPr>
            <p:ph type="body" idx="1"/>
          </p:nvPr>
        </p:nvSpPr>
        <p:spPr/>
        <p:txBody>
          <a:bodyPr/>
          <a:lstStyle/>
          <a:p>
            <a:pPr marL="609600" indent="-609600" eaLnBrk="1" hangingPunct="1">
              <a:lnSpc>
                <a:spcPct val="90000"/>
              </a:lnSpc>
              <a:buFont typeface="Wingdings" pitchFamily="2" charset="2"/>
              <a:buNone/>
            </a:pPr>
            <a:r>
              <a:rPr lang="en-US" smtClean="0">
                <a:latin typeface="Book Antiqua" pitchFamily="18" charset="0"/>
              </a:rPr>
              <a:t>Present and analyze using:</a:t>
            </a:r>
          </a:p>
          <a:p>
            <a:pPr marL="609600" indent="-609600" eaLnBrk="1" hangingPunct="1">
              <a:lnSpc>
                <a:spcPct val="90000"/>
              </a:lnSpc>
              <a:buFont typeface="Wingdings" pitchFamily="2" charset="2"/>
              <a:buBlip>
                <a:blip r:embed="rId2"/>
              </a:buBlip>
            </a:pPr>
            <a:r>
              <a:rPr lang="en-US" smtClean="0">
                <a:latin typeface="Book Antiqua" pitchFamily="18" charset="0"/>
              </a:rPr>
              <a:t>Characterization curves / analysis</a:t>
            </a:r>
          </a:p>
          <a:p>
            <a:pPr marL="609600" indent="-609600" eaLnBrk="1" hangingPunct="1">
              <a:lnSpc>
                <a:spcPct val="90000"/>
              </a:lnSpc>
              <a:buFont typeface="Wingdings" pitchFamily="2" charset="2"/>
              <a:buBlip>
                <a:blip r:embed="rId2"/>
              </a:buBlip>
            </a:pPr>
            <a:r>
              <a:rPr lang="en-US" smtClean="0">
                <a:latin typeface="Book Antiqua" pitchFamily="18" charset="0"/>
              </a:rPr>
              <a:t>Comparative curves/ analysis</a:t>
            </a:r>
          </a:p>
          <a:p>
            <a:pPr marL="609600" indent="-609600" eaLnBrk="1" hangingPunct="1">
              <a:lnSpc>
                <a:spcPct val="90000"/>
              </a:lnSpc>
              <a:buFont typeface="Wingdings" pitchFamily="2" charset="2"/>
              <a:buBlip>
                <a:blip r:embed="rId2"/>
              </a:buBlip>
            </a:pPr>
            <a:r>
              <a:rPr lang="en-US" smtClean="0">
                <a:latin typeface="Book Antiqua" pitchFamily="18" charset="0"/>
              </a:rPr>
              <a:t>Optimization curves/ analysis</a:t>
            </a:r>
          </a:p>
          <a:p>
            <a:pPr marL="609600" indent="-609600" eaLnBrk="1" hangingPunct="1">
              <a:lnSpc>
                <a:spcPct val="90000"/>
              </a:lnSpc>
              <a:buFont typeface="Wingdings" pitchFamily="2" charset="2"/>
              <a:buNone/>
            </a:pPr>
            <a:endParaRPr lang="en-US" smtClean="0">
              <a:latin typeface="Book Antiqua" pitchFamily="18" charset="0"/>
            </a:endParaRPr>
          </a:p>
          <a:p>
            <a:pPr marL="609600" indent="-609600" eaLnBrk="1" hangingPunct="1">
              <a:lnSpc>
                <a:spcPct val="90000"/>
              </a:lnSpc>
              <a:buFont typeface="Wingdings" pitchFamily="2" charset="2"/>
              <a:buNone/>
            </a:pPr>
            <a:r>
              <a:rPr lang="en-US" smtClean="0">
                <a:latin typeface="Book Antiqua" pitchFamily="18" charset="0"/>
              </a:rPr>
              <a:t>Two angles of analyses:</a:t>
            </a:r>
          </a:p>
          <a:p>
            <a:pPr marL="609600" indent="-609600" eaLnBrk="1" hangingPunct="1">
              <a:lnSpc>
                <a:spcPct val="90000"/>
              </a:lnSpc>
              <a:buFontTx/>
              <a:buAutoNum type="arabicPeriod"/>
            </a:pPr>
            <a:r>
              <a:rPr lang="en-US" smtClean="0">
                <a:latin typeface="Book Antiqua" pitchFamily="18" charset="0"/>
              </a:rPr>
              <a:t>Analysis of trend</a:t>
            </a:r>
          </a:p>
          <a:p>
            <a:pPr marL="609600" indent="-609600" eaLnBrk="1" hangingPunct="1">
              <a:lnSpc>
                <a:spcPct val="90000"/>
              </a:lnSpc>
              <a:buFontTx/>
              <a:buAutoNum type="arabicPeriod"/>
            </a:pPr>
            <a:r>
              <a:rPr lang="en-US" smtClean="0">
                <a:latin typeface="Book Antiqua" pitchFamily="18" charset="0"/>
              </a:rPr>
              <a:t>Analysis of reason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lgn="l" eaLnBrk="1" hangingPunct="1">
              <a:defRPr/>
            </a:pPr>
            <a:r>
              <a:rPr lang="en-US" sz="3600" dirty="0" smtClean="0">
                <a:latin typeface="Book Antiqua" pitchFamily="18" charset="0"/>
              </a:rPr>
              <a:t>Results: CONTINUED</a:t>
            </a:r>
          </a:p>
        </p:txBody>
      </p:sp>
      <p:sp>
        <p:nvSpPr>
          <p:cNvPr id="22531" name="Rectangle 3"/>
          <p:cNvSpPr>
            <a:spLocks noGrp="1" noChangeArrowheads="1"/>
          </p:cNvSpPr>
          <p:nvPr>
            <p:ph type="body" idx="1"/>
          </p:nvPr>
        </p:nvSpPr>
        <p:spPr>
          <a:xfrm>
            <a:off x="1219200" y="1371600"/>
            <a:ext cx="7391400" cy="4830763"/>
          </a:xfrm>
        </p:spPr>
        <p:txBody>
          <a:bodyPr/>
          <a:lstStyle/>
          <a:p>
            <a:pPr eaLnBrk="1" hangingPunct="1">
              <a:buFont typeface="Wingdings" pitchFamily="2" charset="2"/>
              <a:buBlip>
                <a:blip r:embed="rId2"/>
              </a:buBlip>
            </a:pPr>
            <a:r>
              <a:rPr lang="en-US" sz="2800" smtClean="0">
                <a:latin typeface="Book Antiqua" pitchFamily="18" charset="0"/>
              </a:rPr>
              <a:t>Justify if any of your results is inferior to others’</a:t>
            </a:r>
          </a:p>
          <a:p>
            <a:pPr eaLnBrk="1" hangingPunct="1">
              <a:buFont typeface="Wingdings" pitchFamily="2" charset="2"/>
              <a:buBlip>
                <a:blip r:embed="rId2"/>
              </a:buBlip>
            </a:pPr>
            <a:r>
              <a:rPr lang="en-US" sz="2800" smtClean="0">
                <a:latin typeface="Book Antiqua" pitchFamily="18" charset="0"/>
              </a:rPr>
              <a:t>Highlight your better results</a:t>
            </a:r>
          </a:p>
          <a:p>
            <a:pPr eaLnBrk="1" hangingPunct="1">
              <a:buFont typeface="Wingdings" pitchFamily="2" charset="2"/>
              <a:buBlip>
                <a:blip r:embed="rId2"/>
              </a:buBlip>
            </a:pPr>
            <a:r>
              <a:rPr lang="en-US" sz="2800" smtClean="0">
                <a:latin typeface="Book Antiqua" pitchFamily="18" charset="0"/>
              </a:rPr>
              <a:t>Explain why and how the better results are achieved</a:t>
            </a:r>
          </a:p>
          <a:p>
            <a:pPr eaLnBrk="1" hangingPunct="1">
              <a:buFont typeface="Wingdings" pitchFamily="2" charset="2"/>
              <a:buBlip>
                <a:blip r:embed="rId2"/>
              </a:buBlip>
            </a:pPr>
            <a:r>
              <a:rPr lang="en-US" sz="2800" smtClean="0">
                <a:latin typeface="Book Antiqua" pitchFamily="18" charset="0"/>
              </a:rPr>
              <a:t>Relate the explanation to the theory</a:t>
            </a:r>
          </a:p>
          <a:p>
            <a:pPr eaLnBrk="1" hangingPunct="1">
              <a:buFont typeface="Wingdings" pitchFamily="2" charset="2"/>
              <a:buBlip>
                <a:blip r:embed="rId2"/>
              </a:buBlip>
            </a:pPr>
            <a:r>
              <a:rPr lang="en-US" sz="2800" smtClean="0">
                <a:latin typeface="Book Antiqua" pitchFamily="18" charset="0"/>
              </a:rPr>
              <a:t>Substantiate every claim (conclusive statements) made through the results and/ or referencing (except for the obvious, well known facts)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hangingPunct="1">
              <a:defRPr/>
            </a:pPr>
            <a:r>
              <a:rPr lang="en-US" dirty="0" smtClean="0">
                <a:latin typeface="Aquaduct" pitchFamily="2" charset="0"/>
              </a:rPr>
              <a:t> </a:t>
            </a:r>
            <a:br>
              <a:rPr lang="en-US" dirty="0" smtClean="0">
                <a:latin typeface="Aquaduct" pitchFamily="2" charset="0"/>
              </a:rPr>
            </a:br>
            <a:r>
              <a:rPr lang="en-US" dirty="0" smtClean="0">
                <a:latin typeface="Aquaduct" pitchFamily="2" charset="0"/>
              </a:rPr>
              <a:t>WRITING THE CONCLUSION</a:t>
            </a:r>
            <a:br>
              <a:rPr lang="en-US" dirty="0" smtClean="0">
                <a:latin typeface="Aquaduct" pitchFamily="2" charset="0"/>
              </a:rPr>
            </a:br>
            <a:endParaRPr lang="en-US" sz="3600" dirty="0" smtClean="0">
              <a:latin typeface="Book Antiqua" pitchFamily="18" charset="0"/>
            </a:endParaRPr>
          </a:p>
        </p:txBody>
      </p:sp>
      <p:sp>
        <p:nvSpPr>
          <p:cNvPr id="23555" name="Rectangle 3"/>
          <p:cNvSpPr>
            <a:spLocks noGrp="1" noChangeArrowheads="1"/>
          </p:cNvSpPr>
          <p:nvPr>
            <p:ph type="body" idx="1"/>
          </p:nvPr>
        </p:nvSpPr>
        <p:spPr>
          <a:xfrm>
            <a:off x="1219200" y="1676400"/>
            <a:ext cx="7391400" cy="1676400"/>
          </a:xfrm>
        </p:spPr>
        <p:txBody>
          <a:bodyPr/>
          <a:lstStyle/>
          <a:p>
            <a:pPr eaLnBrk="1" hangingPunct="1">
              <a:buFont typeface="Wingdings" pitchFamily="2" charset="2"/>
              <a:buNone/>
            </a:pPr>
            <a:r>
              <a:rPr lang="en-US" smtClean="0">
                <a:latin typeface="Book Antiqua" pitchFamily="18" charset="0"/>
              </a:rPr>
              <a:t>Elaborate the items in the Abstract a little further focusing on the results (achievements), and your advantages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z="3600" dirty="0" smtClean="0">
                <a:latin typeface="Book Antiqua" pitchFamily="18" charset="0"/>
              </a:rPr>
              <a:t>SAMPLE CONCLUSION </a:t>
            </a:r>
          </a:p>
        </p:txBody>
      </p:sp>
      <p:sp>
        <p:nvSpPr>
          <p:cNvPr id="24579" name="Rectangle 3"/>
          <p:cNvSpPr>
            <a:spLocks noGrp="1" noChangeArrowheads="1"/>
          </p:cNvSpPr>
          <p:nvPr>
            <p:ph type="body" idx="1"/>
          </p:nvPr>
        </p:nvSpPr>
        <p:spPr>
          <a:xfrm>
            <a:off x="1219200" y="1676400"/>
            <a:ext cx="7391400" cy="3810000"/>
          </a:xfrm>
        </p:spPr>
        <p:txBody>
          <a:bodyPr>
            <a:noAutofit/>
          </a:bodyPr>
          <a:lstStyle/>
          <a:p>
            <a:pPr marL="0" indent="0" algn="just" eaLnBrk="1" hangingPunct="1">
              <a:lnSpc>
                <a:spcPct val="80000"/>
              </a:lnSpc>
              <a:buFont typeface="Wingdings" pitchFamily="2" charset="2"/>
              <a:buNone/>
            </a:pPr>
            <a:r>
              <a:rPr lang="en-US" sz="2400" dirty="0" smtClean="0">
                <a:latin typeface="Book Antiqua" pitchFamily="18" charset="0"/>
              </a:rPr>
              <a:t>In this paper, we have proposed a new family of optical code structure for amplitude-spectral encoding optical CDMA system. It has been shown that the MDW code performs better than the system encoded with </a:t>
            </a:r>
            <a:r>
              <a:rPr lang="en-US" sz="2400" dirty="0" err="1" smtClean="0">
                <a:latin typeface="Book Antiqua" pitchFamily="18" charset="0"/>
              </a:rPr>
              <a:t>Hadamard</a:t>
            </a:r>
            <a:r>
              <a:rPr lang="en-US" sz="2400" dirty="0" smtClean="0">
                <a:latin typeface="Book Antiqua" pitchFamily="18" charset="0"/>
              </a:rPr>
              <a:t> and MFH codes. The advantages of the proposed code are numerous, including easy and </a:t>
            </a:r>
            <a:r>
              <a:rPr lang="en-US" sz="2400" dirty="0" err="1" smtClean="0">
                <a:latin typeface="Book Antiqua" pitchFamily="18" charset="0"/>
              </a:rPr>
              <a:t>efﬁcient</a:t>
            </a:r>
            <a:r>
              <a:rPr lang="en-US" sz="2400" dirty="0" smtClean="0">
                <a:latin typeface="Book Antiqua" pitchFamily="18" charset="0"/>
              </a:rPr>
              <a:t> code construction, simple encoder–decoder design, existence for every natural number  , ideal cross-</a:t>
            </a:r>
            <a:r>
              <a:rPr lang="en-US" sz="2400" dirty="0" err="1" smtClean="0">
                <a:latin typeface="Book Antiqua" pitchFamily="18" charset="0"/>
              </a:rPr>
              <a:t>corre</a:t>
            </a:r>
            <a:r>
              <a:rPr lang="en-US" sz="2400" dirty="0" smtClean="0">
                <a:latin typeface="Book Antiqua" pitchFamily="18" charset="0"/>
              </a:rPr>
              <a:t>-</a:t>
            </a:r>
            <a:r>
              <a:rPr lang="en-US" sz="2400" dirty="0" err="1" smtClean="0">
                <a:latin typeface="Book Antiqua" pitchFamily="18" charset="0"/>
              </a:rPr>
              <a:t>lation</a:t>
            </a:r>
            <a:r>
              <a:rPr lang="en-US" sz="2400" dirty="0" smtClean="0">
                <a:latin typeface="Book Antiqua" pitchFamily="18" charset="0"/>
              </a:rPr>
              <a:t>  , and high SNR. The simulated result of one of the four MDW coded carriers running at 10 </a:t>
            </a:r>
            <a:r>
              <a:rPr lang="en-US" sz="2400" dirty="0" err="1" smtClean="0">
                <a:latin typeface="Book Antiqua" pitchFamily="18" charset="0"/>
              </a:rPr>
              <a:t>Gb</a:t>
            </a:r>
            <a:r>
              <a:rPr lang="en-US" sz="2400" dirty="0" smtClean="0">
                <a:latin typeface="Book Antiqua" pitchFamily="18" charset="0"/>
              </a:rPr>
              <a:t>/s over a communication-standard </a:t>
            </a:r>
            <a:r>
              <a:rPr lang="en-US" sz="2400" dirty="0" err="1" smtClean="0">
                <a:latin typeface="Book Antiqua" pitchFamily="18" charset="0"/>
              </a:rPr>
              <a:t>ﬁber</a:t>
            </a:r>
            <a:r>
              <a:rPr lang="en-US" sz="2400" dirty="0" smtClean="0">
                <a:latin typeface="Book Antiqua" pitchFamily="18" charset="0"/>
              </a:rPr>
              <a:t> shows a good quality transmission at the BER of 10</a:t>
            </a:r>
            <a:r>
              <a:rPr lang="en-US" sz="2400" baseline="30000" dirty="0" smtClean="0">
                <a:latin typeface="Book Antiqua" pitchFamily="18" charset="0"/>
              </a:rPr>
              <a:t>-12</a:t>
            </a:r>
            <a:r>
              <a:rPr lang="en-US" sz="2400" dirty="0" smtClean="0">
                <a:latin typeface="Book Antiqua" pitchFamily="18"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447800" y="274638"/>
            <a:ext cx="7239000" cy="868362"/>
          </a:xfrm>
        </p:spPr>
        <p:txBody>
          <a:bodyPr/>
          <a:lstStyle/>
          <a:p>
            <a:pPr eaLnBrk="1" hangingPunct="1">
              <a:defRPr/>
            </a:pPr>
            <a:r>
              <a:rPr lang="en-US" sz="4400" b="1" dirty="0" smtClean="0">
                <a:latin typeface="Aquaduct" pitchFamily="2" charset="0"/>
              </a:rPr>
              <a:t>CONTENTS</a:t>
            </a:r>
          </a:p>
        </p:txBody>
      </p:sp>
      <p:sp>
        <p:nvSpPr>
          <p:cNvPr id="3075" name="Rectangle 3"/>
          <p:cNvSpPr>
            <a:spLocks noGrp="1" noChangeArrowheads="1"/>
          </p:cNvSpPr>
          <p:nvPr>
            <p:ph type="body" idx="1"/>
          </p:nvPr>
        </p:nvSpPr>
        <p:spPr>
          <a:xfrm>
            <a:off x="1219200" y="1219200"/>
            <a:ext cx="7391400" cy="5486400"/>
          </a:xfrm>
        </p:spPr>
        <p:txBody>
          <a:bodyPr/>
          <a:lstStyle/>
          <a:p>
            <a:pPr marL="609600" indent="-609600" eaLnBrk="1" hangingPunct="1">
              <a:lnSpc>
                <a:spcPct val="90000"/>
              </a:lnSpc>
              <a:buFont typeface="Wingdings" pitchFamily="2" charset="2"/>
              <a:buAutoNum type="arabicPeriod"/>
            </a:pPr>
            <a:r>
              <a:rPr lang="en-US" dirty="0" smtClean="0">
                <a:latin typeface="Book Antiqua" pitchFamily="18" charset="0"/>
              </a:rPr>
              <a:t>The Writing Process Flow</a:t>
            </a:r>
          </a:p>
          <a:p>
            <a:pPr marL="609600" indent="-609600" eaLnBrk="1" hangingPunct="1">
              <a:lnSpc>
                <a:spcPct val="90000"/>
              </a:lnSpc>
              <a:buFont typeface="Wingdings" pitchFamily="2" charset="2"/>
              <a:buAutoNum type="arabicPeriod"/>
            </a:pPr>
            <a:r>
              <a:rPr lang="en-US" dirty="0" smtClean="0">
                <a:latin typeface="Book Antiqua" pitchFamily="18" charset="0"/>
              </a:rPr>
              <a:t>Research Planning</a:t>
            </a:r>
          </a:p>
          <a:p>
            <a:pPr marL="609600" indent="-609600" eaLnBrk="1" hangingPunct="1">
              <a:lnSpc>
                <a:spcPct val="90000"/>
              </a:lnSpc>
              <a:buFont typeface="Wingdings" pitchFamily="2" charset="2"/>
              <a:buAutoNum type="arabicPeriod"/>
            </a:pPr>
            <a:r>
              <a:rPr lang="en-US" dirty="0" smtClean="0">
                <a:latin typeface="Book Antiqua" pitchFamily="18" charset="0"/>
              </a:rPr>
              <a:t>Paper Writing: The Philosophy</a:t>
            </a:r>
          </a:p>
          <a:p>
            <a:pPr marL="609600" indent="-609600" eaLnBrk="1" hangingPunct="1">
              <a:lnSpc>
                <a:spcPct val="90000"/>
              </a:lnSpc>
              <a:buFont typeface="Wingdings" pitchFamily="2" charset="2"/>
              <a:buAutoNum type="arabicPeriod"/>
            </a:pPr>
            <a:r>
              <a:rPr lang="en-US" dirty="0" smtClean="0">
                <a:latin typeface="Book Antiqua" pitchFamily="18" charset="0"/>
              </a:rPr>
              <a:t>Contents of a Paper</a:t>
            </a:r>
          </a:p>
          <a:p>
            <a:pPr marL="609600" indent="-609600" eaLnBrk="1" hangingPunct="1">
              <a:lnSpc>
                <a:spcPct val="90000"/>
              </a:lnSpc>
              <a:buFont typeface="Wingdings" pitchFamily="2" charset="2"/>
              <a:buAutoNum type="arabicPeriod"/>
            </a:pPr>
            <a:r>
              <a:rPr lang="en-US" dirty="0" smtClean="0">
                <a:latin typeface="Book Antiqua" pitchFamily="18" charset="0"/>
              </a:rPr>
              <a:t>Constructing the Title</a:t>
            </a:r>
          </a:p>
          <a:p>
            <a:pPr marL="609600" indent="-609600" eaLnBrk="1" hangingPunct="1">
              <a:lnSpc>
                <a:spcPct val="90000"/>
              </a:lnSpc>
              <a:buFont typeface="Wingdings" pitchFamily="2" charset="2"/>
              <a:buAutoNum type="arabicPeriod"/>
            </a:pPr>
            <a:r>
              <a:rPr lang="en-US" dirty="0" smtClean="0">
                <a:latin typeface="Book Antiqua" pitchFamily="18" charset="0"/>
              </a:rPr>
              <a:t>Writing the Abstract</a:t>
            </a:r>
          </a:p>
          <a:p>
            <a:pPr marL="609600" indent="-609600" eaLnBrk="1" hangingPunct="1">
              <a:lnSpc>
                <a:spcPct val="90000"/>
              </a:lnSpc>
              <a:buFont typeface="Wingdings" pitchFamily="2" charset="2"/>
              <a:buAutoNum type="arabicPeriod"/>
            </a:pPr>
            <a:r>
              <a:rPr lang="en-US" dirty="0" smtClean="0">
                <a:latin typeface="Book Antiqua" pitchFamily="18" charset="0"/>
              </a:rPr>
              <a:t>Writing the Introduction</a:t>
            </a:r>
          </a:p>
          <a:p>
            <a:pPr marL="609600" indent="-609600" eaLnBrk="1" hangingPunct="1">
              <a:lnSpc>
                <a:spcPct val="90000"/>
              </a:lnSpc>
              <a:buFont typeface="Wingdings" pitchFamily="2" charset="2"/>
              <a:buAutoNum type="arabicPeriod"/>
            </a:pPr>
            <a:r>
              <a:rPr lang="en-US" dirty="0" smtClean="0">
                <a:latin typeface="Book Antiqua" pitchFamily="18" charset="0"/>
              </a:rPr>
              <a:t>Writing the Main Body</a:t>
            </a:r>
          </a:p>
          <a:p>
            <a:pPr marL="609600" indent="-609600" eaLnBrk="1" hangingPunct="1">
              <a:lnSpc>
                <a:spcPct val="90000"/>
              </a:lnSpc>
              <a:buFont typeface="Wingdings" pitchFamily="2" charset="2"/>
              <a:buAutoNum type="arabicPeriod"/>
            </a:pPr>
            <a:r>
              <a:rPr lang="en-US" dirty="0" smtClean="0">
                <a:latin typeface="Book Antiqua" pitchFamily="18" charset="0"/>
              </a:rPr>
              <a:t>Writing the Conclusion</a:t>
            </a:r>
          </a:p>
          <a:p>
            <a:pPr marL="609600" indent="-609600" eaLnBrk="1" hangingPunct="1">
              <a:lnSpc>
                <a:spcPct val="90000"/>
              </a:lnSpc>
              <a:buFont typeface="Wingdings" pitchFamily="2" charset="2"/>
              <a:buAutoNum type="arabicPeriod"/>
            </a:pPr>
            <a:r>
              <a:rPr lang="en-US" dirty="0" smtClean="0">
                <a:latin typeface="Book Antiqua" pitchFamily="18" charset="0"/>
              </a:rPr>
              <a:t>Conclusion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sz="3600" smtClean="0">
                <a:latin typeface="Book Antiqua" pitchFamily="18" charset="0"/>
              </a:rPr>
              <a:t>WRITING THE REFERENCES</a:t>
            </a:r>
          </a:p>
        </p:txBody>
      </p:sp>
      <p:sp>
        <p:nvSpPr>
          <p:cNvPr id="25603" name="Rectangle 3"/>
          <p:cNvSpPr>
            <a:spLocks noGrp="1" noChangeArrowheads="1"/>
          </p:cNvSpPr>
          <p:nvPr>
            <p:ph type="body" idx="1"/>
          </p:nvPr>
        </p:nvSpPr>
        <p:spPr/>
        <p:txBody>
          <a:bodyPr/>
          <a:lstStyle/>
          <a:p>
            <a:pPr eaLnBrk="1" hangingPunct="1">
              <a:buFont typeface="Wingdings" pitchFamily="2" charset="2"/>
              <a:buBlip>
                <a:blip r:embed="rId2"/>
              </a:buBlip>
            </a:pPr>
            <a:r>
              <a:rPr lang="en-US" smtClean="0">
                <a:latin typeface="Book Antiqua" pitchFamily="18" charset="0"/>
              </a:rPr>
              <a:t>Ensure that all references are quoted in the text</a:t>
            </a:r>
          </a:p>
          <a:p>
            <a:pPr eaLnBrk="1" hangingPunct="1">
              <a:buFont typeface="Wingdings" pitchFamily="2" charset="2"/>
              <a:buBlip>
                <a:blip r:embed="rId2"/>
              </a:buBlip>
            </a:pPr>
            <a:r>
              <a:rPr lang="en-US" smtClean="0">
                <a:latin typeface="Book Antiqua" pitchFamily="18" charset="0"/>
              </a:rPr>
              <a:t>More references in Introduction, and Results and Discussion</a:t>
            </a:r>
          </a:p>
          <a:p>
            <a:pPr eaLnBrk="1" hangingPunct="1">
              <a:buFont typeface="Wingdings" pitchFamily="2" charset="2"/>
              <a:buBlip>
                <a:blip r:embed="rId2"/>
              </a:buBlip>
            </a:pPr>
            <a:r>
              <a:rPr lang="en-US" smtClean="0">
                <a:latin typeface="Book Antiqua" pitchFamily="18" charset="0"/>
              </a:rPr>
              <a:t>Normally, at least 5 references</a:t>
            </a:r>
          </a:p>
          <a:p>
            <a:pPr eaLnBrk="1" hangingPunct="1">
              <a:buFont typeface="Wingdings" pitchFamily="2" charset="2"/>
              <a:buBlip>
                <a:blip r:embed="rId2"/>
              </a:buBlip>
            </a:pPr>
            <a:r>
              <a:rPr lang="en-US" smtClean="0">
                <a:latin typeface="Book Antiqua" pitchFamily="18" charset="0"/>
              </a:rPr>
              <a:t>Avoid URL-sites</a:t>
            </a:r>
          </a:p>
          <a:p>
            <a:pPr eaLnBrk="1" hangingPunct="1">
              <a:buFont typeface="Wingdings" pitchFamily="2" charset="2"/>
              <a:buBlip>
                <a:blip r:embed="rId2"/>
              </a:buBlip>
            </a:pPr>
            <a:r>
              <a:rPr lang="en-US" smtClean="0">
                <a:latin typeface="Book Antiqua" pitchFamily="18" charset="0"/>
              </a:rPr>
              <a:t>Follow formats</a:t>
            </a:r>
          </a:p>
          <a:p>
            <a:pPr eaLnBrk="1" hangingPunct="1">
              <a:buFont typeface="Wingdings" pitchFamily="2" charset="2"/>
              <a:buBlip>
                <a:blip r:embed="rId2"/>
              </a:buBlip>
            </a:pPr>
            <a:r>
              <a:rPr lang="en-US" smtClean="0">
                <a:latin typeface="Book Antiqua" pitchFamily="18" charset="0"/>
              </a:rPr>
              <a:t>The later (recent) the better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b="1" dirty="0" smtClean="0">
                <a:latin typeface="Aquaduct" pitchFamily="2" charset="0"/>
              </a:rPr>
              <a:t>CONCLUSION</a:t>
            </a:r>
          </a:p>
        </p:txBody>
      </p:sp>
      <p:sp>
        <p:nvSpPr>
          <p:cNvPr id="26627" name="Rectangle 3"/>
          <p:cNvSpPr>
            <a:spLocks noGrp="1" noChangeArrowheads="1"/>
          </p:cNvSpPr>
          <p:nvPr>
            <p:ph type="body" idx="1"/>
          </p:nvPr>
        </p:nvSpPr>
        <p:spPr>
          <a:xfrm>
            <a:off x="1219200" y="1447800"/>
            <a:ext cx="7391400" cy="4525963"/>
          </a:xfrm>
        </p:spPr>
        <p:txBody>
          <a:bodyPr/>
          <a:lstStyle/>
          <a:p>
            <a:pPr eaLnBrk="1" hangingPunct="1">
              <a:lnSpc>
                <a:spcPct val="90000"/>
              </a:lnSpc>
            </a:pPr>
            <a:r>
              <a:rPr lang="en-US" dirty="0" smtClean="0">
                <a:latin typeface="Book Antiqua" pitchFamily="18" charset="0"/>
              </a:rPr>
              <a:t>Writing technical papers require proper planning from early on</a:t>
            </a:r>
          </a:p>
          <a:p>
            <a:pPr eaLnBrk="1" hangingPunct="1">
              <a:lnSpc>
                <a:spcPct val="90000"/>
              </a:lnSpc>
            </a:pPr>
            <a:r>
              <a:rPr lang="en-US" dirty="0" smtClean="0">
                <a:latin typeface="Book Antiqua" pitchFamily="18" charset="0"/>
              </a:rPr>
              <a:t>It is important to understand the structure of a paper</a:t>
            </a:r>
          </a:p>
          <a:p>
            <a:pPr eaLnBrk="1" hangingPunct="1">
              <a:lnSpc>
                <a:spcPct val="90000"/>
              </a:lnSpc>
            </a:pPr>
            <a:r>
              <a:rPr lang="en-US" dirty="0" smtClean="0">
                <a:latin typeface="Book Antiqua" pitchFamily="18" charset="0"/>
              </a:rPr>
              <a:t>The main focus is on the Introduction and the Main Body</a:t>
            </a:r>
          </a:p>
          <a:p>
            <a:pPr eaLnBrk="1" hangingPunct="1">
              <a:lnSpc>
                <a:spcPct val="90000"/>
              </a:lnSpc>
            </a:pPr>
            <a:r>
              <a:rPr lang="en-US" dirty="0" smtClean="0">
                <a:latin typeface="Book Antiqua" pitchFamily="18" charset="0"/>
              </a:rPr>
              <a:t>Clarity in the research leads to easy paper writing</a:t>
            </a:r>
          </a:p>
          <a:p>
            <a:pPr eaLnBrk="1" hangingPunct="1">
              <a:lnSpc>
                <a:spcPct val="90000"/>
              </a:lnSpc>
            </a:pPr>
            <a:r>
              <a:rPr lang="en-US" dirty="0" smtClean="0">
                <a:latin typeface="Book Antiqua" pitchFamily="18" charset="0"/>
              </a:rPr>
              <a:t>Writing skills requires practice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143000" y="228600"/>
            <a:ext cx="7239000" cy="868363"/>
          </a:xfrm>
        </p:spPr>
        <p:txBody>
          <a:bodyPr/>
          <a:lstStyle/>
          <a:p>
            <a:pPr eaLnBrk="1" hangingPunct="1">
              <a:defRPr/>
            </a:pPr>
            <a:r>
              <a:rPr lang="en-US" dirty="0" smtClean="0">
                <a:latin typeface="Aquaduct" pitchFamily="2" charset="0"/>
              </a:rPr>
              <a:t>THE WRITING PROCESS FLOW</a:t>
            </a:r>
          </a:p>
        </p:txBody>
      </p:sp>
      <p:sp>
        <p:nvSpPr>
          <p:cNvPr id="4099" name="Rectangle 3"/>
          <p:cNvSpPr>
            <a:spLocks noGrp="1" noChangeArrowheads="1"/>
          </p:cNvSpPr>
          <p:nvPr>
            <p:ph type="body" idx="1"/>
          </p:nvPr>
        </p:nvSpPr>
        <p:spPr>
          <a:xfrm>
            <a:off x="1447800" y="1143000"/>
            <a:ext cx="6400800" cy="5562600"/>
          </a:xfrm>
        </p:spPr>
        <p:txBody>
          <a:bodyPr/>
          <a:lstStyle/>
          <a:p>
            <a:pPr marL="749300" indent="-381000" eaLnBrk="1" hangingPunct="1">
              <a:lnSpc>
                <a:spcPct val="80000"/>
              </a:lnSpc>
              <a:buFontTx/>
              <a:buAutoNum type="arabicPeriod"/>
            </a:pPr>
            <a:r>
              <a:rPr lang="en-US" sz="2400" smtClean="0">
                <a:solidFill>
                  <a:srgbClr val="FF0066"/>
                </a:solidFill>
                <a:latin typeface="Book Antiqua" pitchFamily="18" charset="0"/>
              </a:rPr>
              <a:t>Research Planning</a:t>
            </a:r>
          </a:p>
          <a:p>
            <a:pPr marL="749300" indent="-381000" eaLnBrk="1" hangingPunct="1">
              <a:lnSpc>
                <a:spcPct val="80000"/>
              </a:lnSpc>
              <a:buFontTx/>
              <a:buAutoNum type="arabicPeriod"/>
            </a:pPr>
            <a:r>
              <a:rPr lang="en-US" sz="2400" smtClean="0">
                <a:solidFill>
                  <a:srgbClr val="FF0066"/>
                </a:solidFill>
                <a:latin typeface="Book Antiqua" pitchFamily="18" charset="0"/>
              </a:rPr>
              <a:t>Obtaining results</a:t>
            </a:r>
          </a:p>
          <a:p>
            <a:pPr marL="749300" indent="-381000" eaLnBrk="1" hangingPunct="1">
              <a:lnSpc>
                <a:spcPct val="80000"/>
              </a:lnSpc>
              <a:buFontTx/>
              <a:buAutoNum type="arabicPeriod"/>
            </a:pPr>
            <a:r>
              <a:rPr lang="en-US" sz="2400" smtClean="0">
                <a:solidFill>
                  <a:srgbClr val="FF0066"/>
                </a:solidFill>
                <a:latin typeface="Book Antiqua" pitchFamily="18" charset="0"/>
              </a:rPr>
              <a:t>Organizing results</a:t>
            </a:r>
          </a:p>
          <a:p>
            <a:pPr marL="749300" indent="-381000" eaLnBrk="1" hangingPunct="1">
              <a:lnSpc>
                <a:spcPct val="80000"/>
              </a:lnSpc>
              <a:buFontTx/>
              <a:buAutoNum type="arabicPeriod"/>
            </a:pPr>
            <a:r>
              <a:rPr lang="en-US" sz="2400" smtClean="0">
                <a:solidFill>
                  <a:srgbClr val="FF0066"/>
                </a:solidFill>
                <a:latin typeface="Book Antiqua" pitchFamily="18" charset="0"/>
              </a:rPr>
              <a:t>Planning for publication</a:t>
            </a:r>
          </a:p>
          <a:p>
            <a:pPr marL="749300" indent="-381000" eaLnBrk="1" hangingPunct="1">
              <a:lnSpc>
                <a:spcPct val="80000"/>
              </a:lnSpc>
              <a:buFontTx/>
              <a:buAutoNum type="arabicPeriod"/>
            </a:pPr>
            <a:r>
              <a:rPr lang="en-US" sz="2400" smtClean="0">
                <a:solidFill>
                  <a:srgbClr val="0000FF"/>
                </a:solidFill>
                <a:latin typeface="Book Antiqua" pitchFamily="18" charset="0"/>
              </a:rPr>
              <a:t>Writing the title</a:t>
            </a:r>
          </a:p>
          <a:p>
            <a:pPr marL="749300" indent="-381000" eaLnBrk="1" hangingPunct="1">
              <a:lnSpc>
                <a:spcPct val="80000"/>
              </a:lnSpc>
              <a:buFontTx/>
              <a:buAutoNum type="arabicPeriod"/>
            </a:pPr>
            <a:r>
              <a:rPr lang="en-US" sz="2400" smtClean="0">
                <a:solidFill>
                  <a:srgbClr val="0000FF"/>
                </a:solidFill>
                <a:latin typeface="Book Antiqua" pitchFamily="18" charset="0"/>
              </a:rPr>
              <a:t>Writing the abstract</a:t>
            </a:r>
          </a:p>
          <a:p>
            <a:pPr marL="749300" indent="-381000" eaLnBrk="1" hangingPunct="1">
              <a:lnSpc>
                <a:spcPct val="80000"/>
              </a:lnSpc>
              <a:buFontTx/>
              <a:buAutoNum type="arabicPeriod"/>
            </a:pPr>
            <a:r>
              <a:rPr lang="en-US" sz="2400" smtClean="0">
                <a:solidFill>
                  <a:srgbClr val="0000FF"/>
                </a:solidFill>
                <a:latin typeface="Book Antiqua" pitchFamily="18" charset="0"/>
              </a:rPr>
              <a:t>Writing the introduction</a:t>
            </a:r>
          </a:p>
          <a:p>
            <a:pPr marL="749300" indent="-381000" eaLnBrk="1" hangingPunct="1">
              <a:lnSpc>
                <a:spcPct val="80000"/>
              </a:lnSpc>
              <a:buFontTx/>
              <a:buAutoNum type="arabicPeriod"/>
            </a:pPr>
            <a:r>
              <a:rPr lang="en-US" sz="2400" smtClean="0">
                <a:solidFill>
                  <a:srgbClr val="0000FF"/>
                </a:solidFill>
                <a:latin typeface="Book Antiqua" pitchFamily="18" charset="0"/>
              </a:rPr>
              <a:t>Writing the main contents</a:t>
            </a:r>
          </a:p>
          <a:p>
            <a:pPr marL="1206500" lvl="1" indent="-342900" eaLnBrk="1" hangingPunct="1">
              <a:lnSpc>
                <a:spcPct val="80000"/>
              </a:lnSpc>
            </a:pPr>
            <a:r>
              <a:rPr lang="en-US" sz="2400" smtClean="0">
                <a:solidFill>
                  <a:srgbClr val="0000FF"/>
                </a:solidFill>
                <a:latin typeface="Book Antiqua" pitchFamily="18" charset="0"/>
              </a:rPr>
              <a:t>Theory</a:t>
            </a:r>
          </a:p>
          <a:p>
            <a:pPr marL="1206500" lvl="1" indent="-342900" eaLnBrk="1" hangingPunct="1">
              <a:lnSpc>
                <a:spcPct val="80000"/>
              </a:lnSpc>
            </a:pPr>
            <a:r>
              <a:rPr lang="en-US" sz="2400" smtClean="0">
                <a:solidFill>
                  <a:srgbClr val="0000FF"/>
                </a:solidFill>
                <a:latin typeface="Book Antiqua" pitchFamily="18" charset="0"/>
              </a:rPr>
              <a:t>Simulation/ Experiment</a:t>
            </a:r>
          </a:p>
          <a:p>
            <a:pPr marL="1206500" lvl="1" indent="-342900" eaLnBrk="1" hangingPunct="1">
              <a:lnSpc>
                <a:spcPct val="80000"/>
              </a:lnSpc>
            </a:pPr>
            <a:r>
              <a:rPr lang="en-US" sz="2400" smtClean="0">
                <a:solidFill>
                  <a:srgbClr val="0000FF"/>
                </a:solidFill>
                <a:latin typeface="Book Antiqua" pitchFamily="18" charset="0"/>
              </a:rPr>
              <a:t>Results and Discussion</a:t>
            </a:r>
          </a:p>
          <a:p>
            <a:pPr marL="749300" indent="-381000" eaLnBrk="1" hangingPunct="1">
              <a:lnSpc>
                <a:spcPct val="80000"/>
              </a:lnSpc>
              <a:buClr>
                <a:srgbClr val="0000FF"/>
              </a:buClr>
              <a:buFontTx/>
              <a:buAutoNum type="arabicPeriod"/>
            </a:pPr>
            <a:r>
              <a:rPr lang="en-US" sz="2400" smtClean="0">
                <a:solidFill>
                  <a:srgbClr val="0000FF"/>
                </a:solidFill>
                <a:latin typeface="Book Antiqua" pitchFamily="18" charset="0"/>
              </a:rPr>
              <a:t>Writing the conclusion</a:t>
            </a:r>
          </a:p>
          <a:p>
            <a:pPr marL="749300" indent="-381000" eaLnBrk="1" hangingPunct="1">
              <a:lnSpc>
                <a:spcPct val="80000"/>
              </a:lnSpc>
              <a:buClr>
                <a:srgbClr val="0000FF"/>
              </a:buClr>
              <a:buFontTx/>
              <a:buAutoNum type="arabicPeriod"/>
            </a:pPr>
            <a:r>
              <a:rPr lang="en-US" sz="2400" smtClean="0">
                <a:solidFill>
                  <a:srgbClr val="006600"/>
                </a:solidFill>
                <a:latin typeface="Book Antiqua" pitchFamily="18" charset="0"/>
              </a:rPr>
              <a:t>Pre-submission reviewing and editing</a:t>
            </a:r>
          </a:p>
          <a:p>
            <a:pPr marL="749300" indent="-381000" eaLnBrk="1" hangingPunct="1">
              <a:lnSpc>
                <a:spcPct val="80000"/>
              </a:lnSpc>
              <a:buClr>
                <a:srgbClr val="0000FF"/>
              </a:buClr>
              <a:buFontTx/>
              <a:buAutoNum type="arabicPeriod"/>
            </a:pPr>
            <a:r>
              <a:rPr lang="en-US" sz="2400" smtClean="0">
                <a:solidFill>
                  <a:srgbClr val="006600"/>
                </a:solidFill>
                <a:latin typeface="Book Antiqua" pitchFamily="18" charset="0"/>
              </a:rPr>
              <a:t>Submitting</a:t>
            </a:r>
          </a:p>
          <a:p>
            <a:pPr marL="749300" indent="-381000" eaLnBrk="1" hangingPunct="1">
              <a:lnSpc>
                <a:spcPct val="80000"/>
              </a:lnSpc>
              <a:buClr>
                <a:srgbClr val="0000FF"/>
              </a:buClr>
              <a:buFontTx/>
              <a:buAutoNum type="arabicPeriod"/>
            </a:pPr>
            <a:r>
              <a:rPr lang="en-US" sz="2400" smtClean="0">
                <a:solidFill>
                  <a:srgbClr val="006600"/>
                </a:solidFill>
                <a:latin typeface="Book Antiqua" pitchFamily="18" charset="0"/>
              </a:rPr>
              <a:t>Correcting</a:t>
            </a:r>
            <a:endParaRPr lang="en-US" sz="2400" smtClean="0">
              <a:solidFill>
                <a:srgbClr val="0000FF"/>
              </a:solidFill>
              <a:latin typeface="Book Antiqua" pitchFamily="18" charset="0"/>
            </a:endParaRPr>
          </a:p>
          <a:p>
            <a:pPr marL="749300" indent="-381000" eaLnBrk="1" hangingPunct="1">
              <a:lnSpc>
                <a:spcPct val="80000"/>
              </a:lnSpc>
              <a:buFontTx/>
              <a:buAutoNum type="arabicPeriod"/>
            </a:pPr>
            <a:endParaRPr lang="en-US" sz="2400" smtClean="0">
              <a:solidFill>
                <a:srgbClr val="0000FF"/>
              </a:solidFill>
              <a:latin typeface="Book Antiqua" pitchFamily="18" charset="0"/>
            </a:endParaRPr>
          </a:p>
          <a:p>
            <a:pPr marL="749300" indent="-381000" eaLnBrk="1" hangingPunct="1">
              <a:lnSpc>
                <a:spcPct val="80000"/>
              </a:lnSpc>
              <a:buFont typeface="Wingdings" pitchFamily="2" charset="2"/>
              <a:buNone/>
            </a:pPr>
            <a:endParaRPr lang="en-US" sz="1400" smtClean="0">
              <a:solidFill>
                <a:srgbClr val="0000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14400" y="274638"/>
            <a:ext cx="7924800" cy="792162"/>
          </a:xfrm>
        </p:spPr>
        <p:txBody>
          <a:bodyPr/>
          <a:lstStyle/>
          <a:p>
            <a:pPr eaLnBrk="1" hangingPunct="1">
              <a:defRPr/>
            </a:pPr>
            <a:r>
              <a:rPr lang="en-US" dirty="0" smtClean="0">
                <a:latin typeface="Aquaduct" pitchFamily="2" charset="0"/>
              </a:rPr>
              <a:t>PAPER WRITING: THE PHILOSOPHY</a:t>
            </a:r>
          </a:p>
        </p:txBody>
      </p:sp>
      <p:sp>
        <p:nvSpPr>
          <p:cNvPr id="8195" name="Rectangle 3"/>
          <p:cNvSpPr>
            <a:spLocks noGrp="1" noChangeArrowheads="1"/>
          </p:cNvSpPr>
          <p:nvPr>
            <p:ph type="body" idx="1"/>
          </p:nvPr>
        </p:nvSpPr>
        <p:spPr>
          <a:xfrm>
            <a:off x="1295400" y="1219200"/>
            <a:ext cx="7620000" cy="5334000"/>
          </a:xfrm>
        </p:spPr>
        <p:txBody>
          <a:bodyPr/>
          <a:lstStyle/>
          <a:p>
            <a:pPr marL="0" indent="0" algn="just" eaLnBrk="1" hangingPunct="1">
              <a:lnSpc>
                <a:spcPct val="90000"/>
              </a:lnSpc>
              <a:buFont typeface="Wingdings" pitchFamily="2" charset="2"/>
              <a:buNone/>
            </a:pPr>
            <a:r>
              <a:rPr lang="en-US" sz="2800" smtClean="0">
                <a:latin typeface="Book Antiqua" pitchFamily="18" charset="0"/>
              </a:rPr>
              <a:t>A paper contains a report on (new) findings and/or solutions. The purpose of the write-up is to convince the reader that your findings/solutions are important and better than the existing solutions. The write-up describes :</a:t>
            </a:r>
          </a:p>
          <a:p>
            <a:pPr marL="0" indent="0" algn="just" eaLnBrk="1" hangingPunct="1">
              <a:lnSpc>
                <a:spcPct val="90000"/>
              </a:lnSpc>
              <a:buFont typeface="Wingdings" pitchFamily="2" charset="2"/>
              <a:buNone/>
            </a:pPr>
            <a:r>
              <a:rPr lang="en-US" sz="2800" smtClean="0">
                <a:solidFill>
                  <a:srgbClr val="0000FF"/>
                </a:solidFill>
                <a:latin typeface="Book Antiqua" pitchFamily="18" charset="0"/>
              </a:rPr>
              <a:t>What you are doing</a:t>
            </a:r>
          </a:p>
          <a:p>
            <a:pPr marL="0" indent="0" algn="just" eaLnBrk="1" hangingPunct="1">
              <a:lnSpc>
                <a:spcPct val="90000"/>
              </a:lnSpc>
              <a:buFont typeface="Wingdings" pitchFamily="2" charset="2"/>
              <a:buNone/>
            </a:pPr>
            <a:r>
              <a:rPr lang="en-US" sz="2800" smtClean="0">
                <a:solidFill>
                  <a:srgbClr val="0000FF"/>
                </a:solidFill>
                <a:latin typeface="Book Antiqua" pitchFamily="18" charset="0"/>
              </a:rPr>
              <a:t>What problems you want to solve/reduce Why is it important</a:t>
            </a:r>
          </a:p>
          <a:p>
            <a:pPr marL="0" indent="0" algn="just" eaLnBrk="1" hangingPunct="1">
              <a:lnSpc>
                <a:spcPct val="90000"/>
              </a:lnSpc>
              <a:buFont typeface="Wingdings" pitchFamily="2" charset="2"/>
              <a:buNone/>
            </a:pPr>
            <a:r>
              <a:rPr lang="en-US" sz="2800" smtClean="0">
                <a:solidFill>
                  <a:srgbClr val="0000FF"/>
                </a:solidFill>
                <a:latin typeface="Book Antiqua" pitchFamily="18" charset="0"/>
              </a:rPr>
              <a:t> What have you achieved</a:t>
            </a:r>
          </a:p>
          <a:p>
            <a:pPr marL="0" indent="0" algn="just" eaLnBrk="1" hangingPunct="1">
              <a:lnSpc>
                <a:spcPct val="90000"/>
              </a:lnSpc>
              <a:buFont typeface="Wingdings" pitchFamily="2" charset="2"/>
              <a:buNone/>
            </a:pPr>
            <a:r>
              <a:rPr lang="en-US" sz="2800" smtClean="0">
                <a:solidFill>
                  <a:srgbClr val="0000FF"/>
                </a:solidFill>
                <a:latin typeface="Book Antiqua" pitchFamily="18" charset="0"/>
              </a:rPr>
              <a:t> How you achieved it, and</a:t>
            </a:r>
          </a:p>
          <a:p>
            <a:pPr marL="0" indent="0" algn="just" eaLnBrk="1" hangingPunct="1">
              <a:lnSpc>
                <a:spcPct val="90000"/>
              </a:lnSpc>
              <a:buFont typeface="Wingdings" pitchFamily="2" charset="2"/>
              <a:buNone/>
            </a:pPr>
            <a:r>
              <a:rPr lang="en-US" sz="2800" smtClean="0">
                <a:solidFill>
                  <a:srgbClr val="0000FF"/>
                </a:solidFill>
                <a:latin typeface="Book Antiqua" pitchFamily="18" charset="0"/>
              </a:rPr>
              <a:t> How much better is it?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l" eaLnBrk="1" hangingPunct="1">
              <a:defRPr/>
            </a:pPr>
            <a:r>
              <a:rPr lang="en-US" sz="3600" smtClean="0">
                <a:latin typeface="Book Antiqua" pitchFamily="18" charset="0"/>
              </a:rPr>
              <a:t>IN SHORT….</a:t>
            </a:r>
          </a:p>
        </p:txBody>
      </p:sp>
      <p:sp>
        <p:nvSpPr>
          <p:cNvPr id="9219" name="Rectangle 3"/>
          <p:cNvSpPr>
            <a:spLocks noGrp="1" noChangeArrowheads="1"/>
          </p:cNvSpPr>
          <p:nvPr>
            <p:ph type="body" idx="1"/>
          </p:nvPr>
        </p:nvSpPr>
        <p:spPr/>
        <p:txBody>
          <a:bodyPr/>
          <a:lstStyle/>
          <a:p>
            <a:pPr eaLnBrk="1" hangingPunct="1">
              <a:buFont typeface="Wingdings" pitchFamily="2" charset="2"/>
              <a:buNone/>
            </a:pPr>
            <a:r>
              <a:rPr lang="en-US" smtClean="0">
                <a:latin typeface="Book Antiqua" pitchFamily="18" charset="0"/>
              </a:rPr>
              <a:t>State your claims clearly,</a:t>
            </a:r>
          </a:p>
          <a:p>
            <a:pPr eaLnBrk="1" hangingPunct="1">
              <a:buFont typeface="Wingdings" pitchFamily="2" charset="2"/>
              <a:buNone/>
            </a:pPr>
            <a:r>
              <a:rPr lang="en-US" smtClean="0">
                <a:latin typeface="Book Antiqua" pitchFamily="18" charset="0"/>
              </a:rPr>
              <a:t>Support and prove your claims beyond doubts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0"/>
            <a:ext cx="8229600" cy="1143000"/>
          </a:xfrm>
        </p:spPr>
        <p:txBody>
          <a:bodyPr/>
          <a:lstStyle/>
          <a:p>
            <a:pPr eaLnBrk="1" hangingPunct="1">
              <a:defRPr/>
            </a:pPr>
            <a:r>
              <a:rPr lang="en-US" dirty="0" smtClean="0">
                <a:latin typeface="Aquaduct" pitchFamily="2" charset="0"/>
              </a:rPr>
              <a:t>CONTENTS OF A PAPER</a:t>
            </a:r>
          </a:p>
        </p:txBody>
      </p:sp>
      <p:sp>
        <p:nvSpPr>
          <p:cNvPr id="10243" name="Rectangle 3"/>
          <p:cNvSpPr>
            <a:spLocks noGrp="1" noChangeArrowheads="1"/>
          </p:cNvSpPr>
          <p:nvPr>
            <p:ph type="body" idx="1"/>
          </p:nvPr>
        </p:nvSpPr>
        <p:spPr>
          <a:xfrm>
            <a:off x="990600" y="990600"/>
            <a:ext cx="7696200" cy="5867400"/>
          </a:xfrm>
        </p:spPr>
        <p:txBody>
          <a:bodyPr/>
          <a:lstStyle/>
          <a:p>
            <a:pPr marL="749300" indent="-609600" eaLnBrk="1" hangingPunct="1">
              <a:lnSpc>
                <a:spcPct val="90000"/>
              </a:lnSpc>
              <a:buFontTx/>
              <a:buAutoNum type="arabicPeriod"/>
            </a:pPr>
            <a:r>
              <a:rPr lang="en-US" smtClean="0">
                <a:latin typeface="Book Antiqua" pitchFamily="18" charset="0"/>
              </a:rPr>
              <a:t>Title</a:t>
            </a:r>
          </a:p>
          <a:p>
            <a:pPr marL="749300" indent="-609600" eaLnBrk="1" hangingPunct="1">
              <a:lnSpc>
                <a:spcPct val="90000"/>
              </a:lnSpc>
              <a:buFontTx/>
              <a:buAutoNum type="arabicPeriod"/>
            </a:pPr>
            <a:r>
              <a:rPr lang="en-US" smtClean="0">
                <a:latin typeface="Book Antiqua" pitchFamily="18" charset="0"/>
              </a:rPr>
              <a:t>Abstract</a:t>
            </a:r>
          </a:p>
          <a:p>
            <a:pPr marL="749300" indent="-609600" eaLnBrk="1" hangingPunct="1">
              <a:lnSpc>
                <a:spcPct val="90000"/>
              </a:lnSpc>
              <a:buFontTx/>
              <a:buAutoNum type="arabicPeriod"/>
            </a:pPr>
            <a:r>
              <a:rPr lang="en-US" smtClean="0">
                <a:latin typeface="Book Antiqua" pitchFamily="18" charset="0"/>
              </a:rPr>
              <a:t>Introduction</a:t>
            </a:r>
          </a:p>
          <a:p>
            <a:pPr marL="749300" indent="-609600" eaLnBrk="1" hangingPunct="1">
              <a:lnSpc>
                <a:spcPct val="90000"/>
              </a:lnSpc>
              <a:buFontTx/>
              <a:buAutoNum type="arabicPeriod"/>
            </a:pPr>
            <a:r>
              <a:rPr lang="en-US" smtClean="0">
                <a:latin typeface="Book Antiqua" pitchFamily="18" charset="0"/>
              </a:rPr>
              <a:t>Main Body</a:t>
            </a:r>
          </a:p>
          <a:p>
            <a:pPr marL="1397000" lvl="1" indent="-533400" eaLnBrk="1" hangingPunct="1">
              <a:lnSpc>
                <a:spcPct val="90000"/>
              </a:lnSpc>
              <a:buFontTx/>
              <a:buAutoNum type="arabicPeriod"/>
            </a:pPr>
            <a:r>
              <a:rPr lang="en-US" smtClean="0">
                <a:solidFill>
                  <a:srgbClr val="FF3300"/>
                </a:solidFill>
                <a:latin typeface="Book Antiqua" pitchFamily="18" charset="0"/>
              </a:rPr>
              <a:t>Theory</a:t>
            </a:r>
          </a:p>
          <a:p>
            <a:pPr marL="1397000" lvl="1" indent="-533400" eaLnBrk="1" hangingPunct="1">
              <a:lnSpc>
                <a:spcPct val="90000"/>
              </a:lnSpc>
              <a:buFontTx/>
              <a:buAutoNum type="arabicPeriod"/>
            </a:pPr>
            <a:r>
              <a:rPr lang="en-US" smtClean="0">
                <a:solidFill>
                  <a:srgbClr val="FF3300"/>
                </a:solidFill>
                <a:latin typeface="Book Antiqua" pitchFamily="18" charset="0"/>
              </a:rPr>
              <a:t>Simulation/Experimental Design</a:t>
            </a:r>
          </a:p>
          <a:p>
            <a:pPr marL="1397000" lvl="1" indent="-533400" eaLnBrk="1" hangingPunct="1">
              <a:lnSpc>
                <a:spcPct val="90000"/>
              </a:lnSpc>
              <a:buFontTx/>
              <a:buAutoNum type="arabicPeriod"/>
            </a:pPr>
            <a:r>
              <a:rPr lang="en-US" smtClean="0">
                <a:solidFill>
                  <a:srgbClr val="FF3300"/>
                </a:solidFill>
                <a:latin typeface="Book Antiqua" pitchFamily="18" charset="0"/>
              </a:rPr>
              <a:t>Results and Discussion</a:t>
            </a:r>
            <a:r>
              <a:rPr lang="en-US" smtClean="0">
                <a:latin typeface="Book Antiqua" pitchFamily="18" charset="0"/>
              </a:rPr>
              <a:t>	</a:t>
            </a:r>
          </a:p>
          <a:p>
            <a:pPr marL="749300" indent="-609600" eaLnBrk="1" hangingPunct="1">
              <a:lnSpc>
                <a:spcPct val="90000"/>
              </a:lnSpc>
              <a:buFontTx/>
              <a:buAutoNum type="arabicPeriod"/>
            </a:pPr>
            <a:r>
              <a:rPr lang="en-US" smtClean="0">
                <a:latin typeface="Book Antiqua" pitchFamily="18" charset="0"/>
              </a:rPr>
              <a:t>Conclusion</a:t>
            </a:r>
          </a:p>
          <a:p>
            <a:pPr marL="749300" indent="-609600" eaLnBrk="1" hangingPunct="1">
              <a:lnSpc>
                <a:spcPct val="90000"/>
              </a:lnSpc>
              <a:buFontTx/>
              <a:buAutoNum type="arabicPeriod"/>
            </a:pPr>
            <a:r>
              <a:rPr lang="en-US" smtClean="0">
                <a:latin typeface="Book Antiqua" pitchFamily="18" charset="0"/>
              </a:rPr>
              <a:t>References</a:t>
            </a:r>
          </a:p>
          <a:p>
            <a:pPr marL="749300" indent="-609600" eaLnBrk="1" hangingPunct="1">
              <a:lnSpc>
                <a:spcPct val="90000"/>
              </a:lnSpc>
              <a:buFontTx/>
              <a:buAutoNum type="arabicPeriod"/>
            </a:pPr>
            <a:r>
              <a:rPr lang="en-US" smtClean="0">
                <a:latin typeface="Book Antiqua" pitchFamily="18" charset="0"/>
              </a:rPr>
              <a:t>Other information: </a:t>
            </a:r>
          </a:p>
          <a:p>
            <a:pPr marL="749300" indent="-609600" eaLnBrk="1" hangingPunct="1">
              <a:lnSpc>
                <a:spcPct val="90000"/>
              </a:lnSpc>
              <a:buFont typeface="Wingdings" pitchFamily="2" charset="2"/>
              <a:buNone/>
            </a:pPr>
            <a:r>
              <a:rPr lang="en-US" smtClean="0">
                <a:latin typeface="Book Antiqua" pitchFamily="18" charset="0"/>
              </a:rPr>
              <a:t>	Authors, Acknowledgements, Index</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l" eaLnBrk="1" hangingPunct="1">
              <a:defRPr/>
            </a:pPr>
            <a:r>
              <a:rPr lang="en-US" sz="3600" smtClean="0">
                <a:latin typeface="Book Antiqua" pitchFamily="18" charset="0"/>
              </a:rPr>
              <a:t>IN OTHER WORDS…</a:t>
            </a:r>
          </a:p>
        </p:txBody>
      </p:sp>
      <p:sp>
        <p:nvSpPr>
          <p:cNvPr id="11267" name="Rectangle 3"/>
          <p:cNvSpPr>
            <a:spLocks noGrp="1" noChangeArrowheads="1"/>
          </p:cNvSpPr>
          <p:nvPr>
            <p:ph type="body" idx="1"/>
          </p:nvPr>
        </p:nvSpPr>
        <p:spPr/>
        <p:txBody>
          <a:bodyPr/>
          <a:lstStyle/>
          <a:p>
            <a:pPr lvl="1" eaLnBrk="1" hangingPunct="1">
              <a:buFont typeface="Wingdings" pitchFamily="2" charset="2"/>
              <a:buNone/>
            </a:pPr>
            <a:r>
              <a:rPr lang="en-US" sz="3200" smtClean="0">
                <a:solidFill>
                  <a:schemeClr val="tx1"/>
                </a:solidFill>
                <a:latin typeface="Book Antiqua" pitchFamily="18" charset="0"/>
              </a:rPr>
              <a:t>A paper contains:</a:t>
            </a:r>
          </a:p>
          <a:p>
            <a:pPr lvl="1" eaLnBrk="1" hangingPunct="1"/>
            <a:r>
              <a:rPr lang="en-US" sz="3200" smtClean="0">
                <a:solidFill>
                  <a:srgbClr val="FF3300"/>
                </a:solidFill>
                <a:latin typeface="Book Antiqua" pitchFamily="18" charset="0"/>
              </a:rPr>
              <a:t>Title, Abstract </a:t>
            </a:r>
          </a:p>
          <a:p>
            <a:pPr lvl="1" eaLnBrk="1" hangingPunct="1"/>
            <a:r>
              <a:rPr lang="en-US" sz="3200" smtClean="0">
                <a:solidFill>
                  <a:srgbClr val="FF3300"/>
                </a:solidFill>
                <a:latin typeface="Book Antiqua" pitchFamily="18" charset="0"/>
              </a:rPr>
              <a:t>An Introduction</a:t>
            </a:r>
          </a:p>
          <a:p>
            <a:pPr lvl="1" eaLnBrk="1" hangingPunct="1"/>
            <a:r>
              <a:rPr lang="en-US" sz="3200" smtClean="0">
                <a:solidFill>
                  <a:srgbClr val="FF3300"/>
                </a:solidFill>
                <a:latin typeface="Book Antiqua" pitchFamily="18" charset="0"/>
              </a:rPr>
              <a:t>The Actual Works and Findings</a:t>
            </a:r>
          </a:p>
          <a:p>
            <a:pPr lvl="1" eaLnBrk="1" hangingPunct="1"/>
            <a:r>
              <a:rPr lang="en-US" sz="3200" smtClean="0">
                <a:solidFill>
                  <a:srgbClr val="FF3300"/>
                </a:solidFill>
                <a:latin typeface="Book Antiqua" pitchFamily="18" charset="0"/>
              </a:rPr>
              <a:t>Conclusion </a:t>
            </a:r>
          </a:p>
          <a:p>
            <a:pPr lvl="1" eaLnBrk="1" hangingPunct="1"/>
            <a:r>
              <a:rPr lang="en-US" sz="3200" smtClean="0">
                <a:solidFill>
                  <a:srgbClr val="FF3300"/>
                </a:solidFill>
                <a:latin typeface="Book Antiqua" pitchFamily="18" charset="0"/>
              </a:rPr>
              <a:t>A list of References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eaLnBrk="1" hangingPunct="1">
              <a:defRPr/>
            </a:pPr>
            <a:r>
              <a:rPr lang="en-US" dirty="0" smtClean="0">
                <a:latin typeface="Aquaduct" pitchFamily="2" charset="0"/>
              </a:rPr>
              <a:t>CONSTRUCTING THE TITLE</a:t>
            </a:r>
            <a:br>
              <a:rPr lang="en-US" dirty="0" smtClean="0">
                <a:latin typeface="Aquaduct" pitchFamily="2" charset="0"/>
              </a:rPr>
            </a:br>
            <a:endParaRPr lang="en-US" sz="3600" dirty="0" smtClean="0">
              <a:latin typeface="Book Antiqua" pitchFamily="18" charset="0"/>
            </a:endParaRPr>
          </a:p>
        </p:txBody>
      </p:sp>
      <p:sp>
        <p:nvSpPr>
          <p:cNvPr id="12291" name="Rectangle 3"/>
          <p:cNvSpPr>
            <a:spLocks noGrp="1" noChangeArrowheads="1"/>
          </p:cNvSpPr>
          <p:nvPr>
            <p:ph type="body" idx="1"/>
          </p:nvPr>
        </p:nvSpPr>
        <p:spPr/>
        <p:txBody>
          <a:bodyPr/>
          <a:lstStyle/>
          <a:p>
            <a:pPr eaLnBrk="1" hangingPunct="1">
              <a:buFont typeface="Wingdings" pitchFamily="2" charset="2"/>
              <a:buNone/>
            </a:pPr>
            <a:r>
              <a:rPr lang="en-US" smtClean="0">
                <a:latin typeface="Book Antiqua" pitchFamily="18" charset="0"/>
              </a:rPr>
              <a:t>A title should indicate:</a:t>
            </a:r>
          </a:p>
          <a:p>
            <a:pPr lvl="1" eaLnBrk="1" hangingPunct="1"/>
            <a:r>
              <a:rPr lang="en-US" smtClean="0">
                <a:latin typeface="Book Antiqua" pitchFamily="18" charset="0"/>
              </a:rPr>
              <a:t>The </a:t>
            </a:r>
            <a:r>
              <a:rPr lang="en-US" smtClean="0">
                <a:solidFill>
                  <a:srgbClr val="FF3300"/>
                </a:solidFill>
                <a:latin typeface="Book Antiqua" pitchFamily="18" charset="0"/>
              </a:rPr>
              <a:t>systems</a:t>
            </a:r>
            <a:r>
              <a:rPr lang="en-US" smtClean="0">
                <a:latin typeface="Book Antiqua" pitchFamily="18" charset="0"/>
              </a:rPr>
              <a:t> you are working on</a:t>
            </a:r>
          </a:p>
          <a:p>
            <a:pPr lvl="1" eaLnBrk="1" hangingPunct="1"/>
            <a:r>
              <a:rPr lang="en-US" smtClean="0">
                <a:latin typeface="Book Antiqua" pitchFamily="18" charset="0"/>
              </a:rPr>
              <a:t>The </a:t>
            </a:r>
            <a:r>
              <a:rPr lang="en-US" smtClean="0">
                <a:solidFill>
                  <a:srgbClr val="FF3300"/>
                </a:solidFill>
                <a:latin typeface="Book Antiqua" pitchFamily="18" charset="0"/>
              </a:rPr>
              <a:t>problems</a:t>
            </a:r>
            <a:r>
              <a:rPr lang="en-US" smtClean="0">
                <a:latin typeface="Book Antiqua" pitchFamily="18" charset="0"/>
              </a:rPr>
              <a:t> you are solving</a:t>
            </a:r>
          </a:p>
          <a:p>
            <a:pPr lvl="1" eaLnBrk="1" hangingPunct="1"/>
            <a:r>
              <a:rPr lang="en-US" smtClean="0">
                <a:latin typeface="Book Antiqua" pitchFamily="18" charset="0"/>
              </a:rPr>
              <a:t>Your </a:t>
            </a:r>
            <a:r>
              <a:rPr lang="en-US" smtClean="0">
                <a:solidFill>
                  <a:srgbClr val="FF3300"/>
                </a:solidFill>
                <a:latin typeface="Book Antiqua" pitchFamily="18" charset="0"/>
              </a:rPr>
              <a:t>achievements</a:t>
            </a:r>
          </a:p>
          <a:p>
            <a:pPr lvl="1" eaLnBrk="1" hangingPunct="1"/>
            <a:r>
              <a:rPr lang="en-US" smtClean="0">
                <a:latin typeface="Book Antiqua" pitchFamily="18" charset="0"/>
              </a:rPr>
              <a:t>Your </a:t>
            </a:r>
            <a:r>
              <a:rPr lang="en-US" smtClean="0">
                <a:solidFill>
                  <a:srgbClr val="FF3300"/>
                </a:solidFill>
                <a:latin typeface="Book Antiqua" pitchFamily="18" charset="0"/>
              </a:rPr>
              <a:t>methodology</a:t>
            </a:r>
          </a:p>
          <a:p>
            <a:pPr eaLnBrk="1" hangingPunct="1">
              <a:buFont typeface="Wingdings" pitchFamily="2" charset="2"/>
              <a:buNone/>
            </a:pPr>
            <a:endParaRPr lang="en-US" smtClean="0">
              <a:latin typeface="Book Antiqua" pitchFamily="18" charset="0"/>
            </a:endParaRPr>
          </a:p>
          <a:p>
            <a:pPr eaLnBrk="1" hangingPunct="1">
              <a:buFont typeface="Wingdings" pitchFamily="2" charset="2"/>
              <a:buNone/>
            </a:pPr>
            <a:r>
              <a:rPr lang="en-US" smtClean="0">
                <a:latin typeface="Book Antiqua" pitchFamily="18" charset="0"/>
              </a:rPr>
              <a:t>State each point in one or two words</a:t>
            </a:r>
          </a:p>
          <a:p>
            <a:pPr eaLnBrk="1" hangingPunct="1">
              <a:buFont typeface="Wingdings" pitchFamily="2" charset="2"/>
              <a:buNone/>
            </a:pPr>
            <a:endParaRPr lang="en-US" smtClean="0">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447800" y="152400"/>
            <a:ext cx="7239000" cy="792163"/>
          </a:xfrm>
        </p:spPr>
        <p:txBody>
          <a:bodyPr/>
          <a:lstStyle/>
          <a:p>
            <a:pPr eaLnBrk="1" hangingPunct="1">
              <a:defRPr/>
            </a:pPr>
            <a:r>
              <a:rPr lang="en-US" sz="3600" smtClean="0">
                <a:latin typeface="Book Antiqua" pitchFamily="18" charset="0"/>
              </a:rPr>
              <a:t>SAMPLE TITLES</a:t>
            </a:r>
          </a:p>
        </p:txBody>
      </p:sp>
      <p:sp>
        <p:nvSpPr>
          <p:cNvPr id="13315" name="Rectangle 3"/>
          <p:cNvSpPr>
            <a:spLocks noGrp="1" noChangeArrowheads="1"/>
          </p:cNvSpPr>
          <p:nvPr>
            <p:ph type="body" idx="1"/>
          </p:nvPr>
        </p:nvSpPr>
        <p:spPr>
          <a:xfrm>
            <a:off x="1219200" y="1066800"/>
            <a:ext cx="7391400" cy="5486400"/>
          </a:xfrm>
        </p:spPr>
        <p:txBody>
          <a:bodyPr/>
          <a:lstStyle/>
          <a:p>
            <a:pPr eaLnBrk="1" hangingPunct="1">
              <a:lnSpc>
                <a:spcPct val="80000"/>
              </a:lnSpc>
            </a:pPr>
            <a:r>
              <a:rPr lang="en-US" sz="1600" b="1" smtClean="0">
                <a:latin typeface="Book Antiqua" pitchFamily="18" charset="0"/>
              </a:rPr>
              <a:t>A </a:t>
            </a:r>
            <a:r>
              <a:rPr lang="en-US" sz="1600" b="1" u="sng" smtClean="0">
                <a:latin typeface="Book Antiqua" pitchFamily="18" charset="0"/>
              </a:rPr>
              <a:t>widely tunable</a:t>
            </a:r>
            <a:r>
              <a:rPr lang="en-US" sz="1600" b="1" smtClean="0">
                <a:latin typeface="Book Antiqua" pitchFamily="18" charset="0"/>
              </a:rPr>
              <a:t> hybrid </a:t>
            </a:r>
            <a:r>
              <a:rPr lang="en-US" sz="1600" b="1" u="sng" smtClean="0">
                <a:latin typeface="Book Antiqua" pitchFamily="18" charset="0"/>
              </a:rPr>
              <a:t>brillouin-erbium ber laser (BEFL) System</a:t>
            </a:r>
            <a:r>
              <a:rPr lang="en-US" sz="1600" smtClean="0">
                <a:latin typeface="Book Antiqua" pitchFamily="18" charset="0"/>
              </a:rPr>
              <a:t> Mohamad K. Abdullah, Suhairi Shaharudin, Mohd Adzir Mahdi, and Rosdisham Endut </a:t>
            </a:r>
          </a:p>
          <a:p>
            <a:pPr eaLnBrk="1" hangingPunct="1">
              <a:lnSpc>
                <a:spcPct val="80000"/>
              </a:lnSpc>
            </a:pPr>
            <a:endParaRPr lang="en-US" sz="1600" smtClean="0">
              <a:latin typeface="Book Antiqua" pitchFamily="18" charset="0"/>
            </a:endParaRPr>
          </a:p>
          <a:p>
            <a:pPr eaLnBrk="1" hangingPunct="1">
              <a:lnSpc>
                <a:spcPct val="80000"/>
              </a:lnSpc>
            </a:pPr>
            <a:r>
              <a:rPr lang="en-US" sz="1600" b="1" u="sng" smtClean="0">
                <a:latin typeface="Book Antiqua" pitchFamily="18" charset="0"/>
              </a:rPr>
              <a:t>Stability Robustness</a:t>
            </a:r>
            <a:r>
              <a:rPr lang="en-US" sz="1600" b="1" smtClean="0">
                <a:latin typeface="Book Antiqua" pitchFamily="18" charset="0"/>
              </a:rPr>
              <a:t> Analysis of </a:t>
            </a:r>
            <a:r>
              <a:rPr lang="en-US" sz="1600" b="1" u="sng" smtClean="0">
                <a:latin typeface="Book Antiqua" pitchFamily="18" charset="0"/>
              </a:rPr>
              <a:t>Multiple Time- Delayed Systems</a:t>
            </a:r>
            <a:r>
              <a:rPr lang="en-US" sz="1600" b="1" smtClean="0">
                <a:latin typeface="Book Antiqua" pitchFamily="18" charset="0"/>
              </a:rPr>
              <a:t> Using </a:t>
            </a:r>
            <a:r>
              <a:rPr lang="en-US" sz="1600" b="1" u="sng" smtClean="0">
                <a:latin typeface="Book Antiqua" pitchFamily="18" charset="0"/>
              </a:rPr>
              <a:t>“Building Block” Concept</a:t>
            </a:r>
            <a:r>
              <a:rPr lang="en-US" sz="1600" smtClean="0">
                <a:latin typeface="Book Antiqua" pitchFamily="18" charset="0"/>
              </a:rPr>
              <a:t/>
            </a:r>
            <a:br>
              <a:rPr lang="en-US" sz="1600" smtClean="0">
                <a:latin typeface="Book Antiqua" pitchFamily="18" charset="0"/>
              </a:rPr>
            </a:br>
            <a:r>
              <a:rPr lang="en-US" sz="1600" smtClean="0">
                <a:latin typeface="Book Antiqua" pitchFamily="18" charset="0"/>
              </a:rPr>
              <a:t>Hassan Fazelinia, Rifat Sipahi, Nejat Olgac </a:t>
            </a:r>
          </a:p>
          <a:p>
            <a:pPr eaLnBrk="1" hangingPunct="1">
              <a:lnSpc>
                <a:spcPct val="80000"/>
              </a:lnSpc>
            </a:pPr>
            <a:endParaRPr lang="en-US" sz="1000" smtClean="0">
              <a:latin typeface="Book Antiqua" pitchFamily="18" charset="0"/>
            </a:endParaRPr>
          </a:p>
          <a:p>
            <a:pPr eaLnBrk="1" hangingPunct="1">
              <a:lnSpc>
                <a:spcPct val="80000"/>
              </a:lnSpc>
            </a:pPr>
            <a:r>
              <a:rPr lang="en-US" sz="1600" b="1" u="sng" smtClean="0">
                <a:latin typeface="Book Antiqua" pitchFamily="18" charset="0"/>
              </a:rPr>
              <a:t>Broad Beamwidth and Cross Polarization Free</a:t>
            </a:r>
            <a:r>
              <a:rPr lang="en-US" sz="1600" b="1" smtClean="0">
                <a:latin typeface="Book Antiqua" pitchFamily="18" charset="0"/>
              </a:rPr>
              <a:t> </a:t>
            </a:r>
            <a:r>
              <a:rPr lang="en-US" sz="1600" b="1" u="sng" smtClean="0">
                <a:latin typeface="Book Antiqua" pitchFamily="18" charset="0"/>
              </a:rPr>
              <a:t>Dipole Antennas</a:t>
            </a:r>
            <a:r>
              <a:rPr lang="en-US" sz="1600" b="1" smtClean="0">
                <a:latin typeface="Book Antiqua" pitchFamily="18" charset="0"/>
              </a:rPr>
              <a:t> With </a:t>
            </a:r>
            <a:r>
              <a:rPr lang="en-US" sz="1600" b="1" u="sng" smtClean="0">
                <a:latin typeface="Book Antiqua" pitchFamily="18" charset="0"/>
              </a:rPr>
              <a:t>Reactive Loaded Monopoles</a:t>
            </a:r>
            <a:r>
              <a:rPr lang="en-US" sz="1600" smtClean="0">
                <a:latin typeface="Book Antiqua" pitchFamily="18" charset="0"/>
              </a:rPr>
              <a:t/>
            </a:r>
            <a:br>
              <a:rPr lang="en-US" sz="1600" smtClean="0">
                <a:latin typeface="Book Antiqua" pitchFamily="18" charset="0"/>
              </a:rPr>
            </a:br>
            <a:r>
              <a:rPr lang="en-US" sz="1600" smtClean="0">
                <a:latin typeface="Book Antiqua" pitchFamily="18" charset="0"/>
              </a:rPr>
              <a:t>Kazushi Nishizawa, Hiroaki Miyashita, Shigeru Makino, Kunio Sawaya</a:t>
            </a:r>
          </a:p>
          <a:p>
            <a:pPr eaLnBrk="1" hangingPunct="1">
              <a:lnSpc>
                <a:spcPct val="80000"/>
              </a:lnSpc>
            </a:pPr>
            <a:endParaRPr lang="en-US" sz="1600" smtClean="0">
              <a:latin typeface="Book Antiqua" pitchFamily="18" charset="0"/>
            </a:endParaRPr>
          </a:p>
          <a:p>
            <a:pPr eaLnBrk="1" hangingPunct="1">
              <a:lnSpc>
                <a:spcPct val="80000"/>
              </a:lnSpc>
            </a:pPr>
            <a:r>
              <a:rPr lang="en-US" sz="1600" b="1" u="sng" smtClean="0">
                <a:latin typeface="Book Antiqua" pitchFamily="18" charset="0"/>
              </a:rPr>
              <a:t>A New Family</a:t>
            </a:r>
            <a:r>
              <a:rPr lang="en-US" sz="1600" b="1" smtClean="0">
                <a:latin typeface="Book Antiqua" pitchFamily="18" charset="0"/>
              </a:rPr>
              <a:t> of Optical Code Sequences for Spectral-Amplitude-Coding </a:t>
            </a:r>
            <a:r>
              <a:rPr lang="en-US" sz="1600" b="1" u="sng" smtClean="0">
                <a:latin typeface="Book Antiqua" pitchFamily="18" charset="0"/>
              </a:rPr>
              <a:t>Optical CDMA Systems</a:t>
            </a:r>
            <a:r>
              <a:rPr lang="en-US" sz="1600" b="1" smtClean="0">
                <a:latin typeface="Book Antiqua" pitchFamily="18" charset="0"/>
              </a:rPr>
              <a:t> </a:t>
            </a:r>
          </a:p>
          <a:p>
            <a:pPr eaLnBrk="1" hangingPunct="1">
              <a:lnSpc>
                <a:spcPct val="80000"/>
              </a:lnSpc>
              <a:buFont typeface="Wingdings" pitchFamily="2" charset="2"/>
              <a:buNone/>
            </a:pPr>
            <a:r>
              <a:rPr lang="en-US" sz="1600" smtClean="0">
                <a:latin typeface="Book Antiqua" pitchFamily="18" charset="0"/>
              </a:rPr>
              <a:t>	S. A. Aljunid</a:t>
            </a:r>
            <a:r>
              <a:rPr lang="en-US" sz="1600" i="1" smtClean="0">
                <a:latin typeface="Book Antiqua" pitchFamily="18" charset="0"/>
              </a:rPr>
              <a:t>, </a:t>
            </a:r>
            <a:r>
              <a:rPr lang="en-US" sz="1600" smtClean="0">
                <a:latin typeface="Book Antiqua" pitchFamily="18" charset="0"/>
              </a:rPr>
              <a:t>M. Ismail</a:t>
            </a:r>
            <a:r>
              <a:rPr lang="en-US" sz="1600" i="1" smtClean="0">
                <a:latin typeface="Book Antiqua" pitchFamily="18" charset="0"/>
              </a:rPr>
              <a:t>, </a:t>
            </a:r>
            <a:r>
              <a:rPr lang="en-US" sz="1600" smtClean="0">
                <a:latin typeface="Book Antiqua" pitchFamily="18" charset="0"/>
              </a:rPr>
              <a:t>A. R. Ramli</a:t>
            </a:r>
            <a:r>
              <a:rPr lang="en-US" sz="1600" i="1" smtClean="0">
                <a:latin typeface="Book Antiqua" pitchFamily="18" charset="0"/>
              </a:rPr>
              <a:t>, </a:t>
            </a:r>
            <a:r>
              <a:rPr lang="en-US" sz="1600" smtClean="0">
                <a:latin typeface="Book Antiqua" pitchFamily="18" charset="0"/>
              </a:rPr>
              <a:t>Borhanuddin M. Ali</a:t>
            </a:r>
            <a:r>
              <a:rPr lang="en-US" sz="1600" i="1" smtClean="0">
                <a:latin typeface="Book Antiqua" pitchFamily="18" charset="0"/>
              </a:rPr>
              <a:t>, </a:t>
            </a:r>
            <a:r>
              <a:rPr lang="en-US" sz="1600" smtClean="0">
                <a:latin typeface="Book Antiqua" pitchFamily="18" charset="0"/>
              </a:rPr>
              <a:t>and Mohamad Khazani Abdullah  </a:t>
            </a:r>
          </a:p>
          <a:p>
            <a:pPr eaLnBrk="1" hangingPunct="1">
              <a:lnSpc>
                <a:spcPct val="80000"/>
              </a:lnSpc>
              <a:buFont typeface="Wingdings" pitchFamily="2" charset="2"/>
              <a:buNone/>
            </a:pPr>
            <a:endParaRPr lang="en-US" sz="1600" smtClean="0">
              <a:latin typeface="Book Antiqua" pitchFamily="18" charset="0"/>
            </a:endParaRPr>
          </a:p>
          <a:p>
            <a:pPr eaLnBrk="1" hangingPunct="1">
              <a:lnSpc>
                <a:spcPct val="80000"/>
              </a:lnSpc>
            </a:pPr>
            <a:r>
              <a:rPr lang="en-US" sz="1600" b="1" u="sng" smtClean="0">
                <a:latin typeface="Book Antiqua" pitchFamily="18" charset="0"/>
              </a:rPr>
              <a:t>Broadband</a:t>
            </a:r>
            <a:r>
              <a:rPr lang="en-US" sz="1600" b="1" smtClean="0">
                <a:latin typeface="Book Antiqua" pitchFamily="18" charset="0"/>
              </a:rPr>
              <a:t> </a:t>
            </a:r>
            <a:r>
              <a:rPr lang="en-US" sz="1600" b="1" u="sng" smtClean="0">
                <a:latin typeface="Book Antiqua" pitchFamily="18" charset="0"/>
              </a:rPr>
              <a:t>Dielectric Resonator Antenna</a:t>
            </a:r>
            <a:r>
              <a:rPr lang="en-US" sz="1600" b="1" smtClean="0">
                <a:latin typeface="Book Antiqua" pitchFamily="18" charset="0"/>
              </a:rPr>
              <a:t> With </a:t>
            </a:r>
            <a:r>
              <a:rPr lang="en-US" sz="1600" b="1" u="sng" smtClean="0">
                <a:latin typeface="Book Antiqua" pitchFamily="18" charset="0"/>
              </a:rPr>
              <a:t>Metal Coating</a:t>
            </a:r>
            <a:r>
              <a:rPr lang="en-US" sz="1600" u="sng" smtClean="0">
                <a:latin typeface="Book Antiqua" pitchFamily="18" charset="0"/>
              </a:rPr>
              <a:t/>
            </a:r>
            <a:br>
              <a:rPr lang="en-US" sz="1600" u="sng" smtClean="0">
                <a:latin typeface="Book Antiqua" pitchFamily="18" charset="0"/>
              </a:rPr>
            </a:br>
            <a:r>
              <a:rPr lang="en-US" sz="1600" smtClean="0">
                <a:latin typeface="Book Antiqua" pitchFamily="18" charset="0"/>
              </a:rPr>
              <a:t>Tze-Hsuan Chang, Jean-Fu Kiang </a:t>
            </a:r>
          </a:p>
          <a:p>
            <a:pPr eaLnBrk="1" hangingPunct="1">
              <a:lnSpc>
                <a:spcPct val="80000"/>
              </a:lnSpc>
            </a:pPr>
            <a:endParaRPr lang="en-US" sz="1600" smtClean="0">
              <a:latin typeface="Book Antiqua" pitchFamily="18" charset="0"/>
            </a:endParaRPr>
          </a:p>
          <a:p>
            <a:pPr eaLnBrk="1" hangingPunct="1">
              <a:lnSpc>
                <a:spcPct val="80000"/>
              </a:lnSpc>
            </a:pPr>
            <a:r>
              <a:rPr lang="en-US" sz="1600" b="1" u="sng" smtClean="0">
                <a:latin typeface="Book Antiqua" pitchFamily="18" charset="0"/>
              </a:rPr>
              <a:t>A Synchronous Digital Hierachy Based Dynamic Error Correction Technique For Wavelength Division Multiplexing Networks</a:t>
            </a:r>
            <a:r>
              <a:rPr lang="en-US" sz="1600" smtClean="0">
                <a:latin typeface="Book Antiqua" pitchFamily="18" charset="0"/>
              </a:rPr>
              <a:t> CL Cheah, BM Ali, MA Mahdi, MK Abdullah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925</Words>
  <Application>Microsoft Office PowerPoint</Application>
  <PresentationFormat>On-screen Show (4:3)</PresentationFormat>
  <Paragraphs>147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CONTENTS</vt:lpstr>
      <vt:lpstr>THE WRITING PROCESS FLOW</vt:lpstr>
      <vt:lpstr>PAPER WRITING: THE PHILOSOPHY</vt:lpstr>
      <vt:lpstr>IN SHORT….</vt:lpstr>
      <vt:lpstr>CONTENTS OF A PAPER</vt:lpstr>
      <vt:lpstr>IN OTHER WORDS…</vt:lpstr>
      <vt:lpstr>CONSTRUCTING THE TITLE </vt:lpstr>
      <vt:lpstr>SAMPLE TITLES</vt:lpstr>
      <vt:lpstr>WRITING THE ABSTRACT </vt:lpstr>
      <vt:lpstr>SAMPLE ABSTRACT </vt:lpstr>
      <vt:lpstr>WRITING THE INTRODUCTION</vt:lpstr>
      <vt:lpstr>THE MAIN BODY</vt:lpstr>
      <vt:lpstr>WRITING THE THEORY</vt:lpstr>
      <vt:lpstr>WRITING THE SIMULATION/EXPERIMENTAL DESIGN (SET-UP)</vt:lpstr>
      <vt:lpstr>WRITING THE RESULTS AND DISCUSSIONS</vt:lpstr>
      <vt:lpstr>Results: CONTINUED</vt:lpstr>
      <vt:lpstr>  WRITING THE CONCLUSION </vt:lpstr>
      <vt:lpstr>SAMPLE CONCLUSION </vt:lpstr>
      <vt:lpstr>WRITING THE REFERENCES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BKao</dc:creator>
  <cp:lastModifiedBy>office</cp:lastModifiedBy>
  <cp:revision>2</cp:revision>
  <dcterms:created xsi:type="dcterms:W3CDTF">2006-08-16T00:00:00Z</dcterms:created>
  <dcterms:modified xsi:type="dcterms:W3CDTF">2011-07-13T03:37:57Z</dcterms:modified>
</cp:coreProperties>
</file>